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000663" cy="25199975"/>
  <p:notesSz cx="6858000" cy="9144000"/>
  <p:defaultTextStyle>
    <a:defPPr>
      <a:defRPr lang="tr-TR"/>
    </a:defPPr>
    <a:lvl1pPr marL="0" algn="l" defTabSz="2073585" rtl="0" eaLnBrk="1" latinLnBrk="0" hangingPunct="1">
      <a:defRPr sz="4082" kern="1200">
        <a:solidFill>
          <a:schemeClr val="tx1"/>
        </a:solidFill>
        <a:latin typeface="+mn-lt"/>
        <a:ea typeface="+mn-ea"/>
        <a:cs typeface="+mn-cs"/>
      </a:defRPr>
    </a:lvl1pPr>
    <a:lvl2pPr marL="1036792" algn="l" defTabSz="2073585" rtl="0" eaLnBrk="1" latinLnBrk="0" hangingPunct="1">
      <a:defRPr sz="4082" kern="1200">
        <a:solidFill>
          <a:schemeClr val="tx1"/>
        </a:solidFill>
        <a:latin typeface="+mn-lt"/>
        <a:ea typeface="+mn-ea"/>
        <a:cs typeface="+mn-cs"/>
      </a:defRPr>
    </a:lvl2pPr>
    <a:lvl3pPr marL="2073585" algn="l" defTabSz="2073585" rtl="0" eaLnBrk="1" latinLnBrk="0" hangingPunct="1">
      <a:defRPr sz="4082" kern="1200">
        <a:solidFill>
          <a:schemeClr val="tx1"/>
        </a:solidFill>
        <a:latin typeface="+mn-lt"/>
        <a:ea typeface="+mn-ea"/>
        <a:cs typeface="+mn-cs"/>
      </a:defRPr>
    </a:lvl3pPr>
    <a:lvl4pPr marL="3110377" algn="l" defTabSz="2073585" rtl="0" eaLnBrk="1" latinLnBrk="0" hangingPunct="1">
      <a:defRPr sz="4082" kern="1200">
        <a:solidFill>
          <a:schemeClr val="tx1"/>
        </a:solidFill>
        <a:latin typeface="+mn-lt"/>
        <a:ea typeface="+mn-ea"/>
        <a:cs typeface="+mn-cs"/>
      </a:defRPr>
    </a:lvl4pPr>
    <a:lvl5pPr marL="4147170" algn="l" defTabSz="2073585" rtl="0" eaLnBrk="1" latinLnBrk="0" hangingPunct="1">
      <a:defRPr sz="4082" kern="1200">
        <a:solidFill>
          <a:schemeClr val="tx1"/>
        </a:solidFill>
        <a:latin typeface="+mn-lt"/>
        <a:ea typeface="+mn-ea"/>
        <a:cs typeface="+mn-cs"/>
      </a:defRPr>
    </a:lvl5pPr>
    <a:lvl6pPr marL="5183962" algn="l" defTabSz="2073585" rtl="0" eaLnBrk="1" latinLnBrk="0" hangingPunct="1">
      <a:defRPr sz="4082" kern="1200">
        <a:solidFill>
          <a:schemeClr val="tx1"/>
        </a:solidFill>
        <a:latin typeface="+mn-lt"/>
        <a:ea typeface="+mn-ea"/>
        <a:cs typeface="+mn-cs"/>
      </a:defRPr>
    </a:lvl6pPr>
    <a:lvl7pPr marL="6220755" algn="l" defTabSz="2073585" rtl="0" eaLnBrk="1" latinLnBrk="0" hangingPunct="1">
      <a:defRPr sz="4082" kern="1200">
        <a:solidFill>
          <a:schemeClr val="tx1"/>
        </a:solidFill>
        <a:latin typeface="+mn-lt"/>
        <a:ea typeface="+mn-ea"/>
        <a:cs typeface="+mn-cs"/>
      </a:defRPr>
    </a:lvl7pPr>
    <a:lvl8pPr marL="7257547" algn="l" defTabSz="2073585" rtl="0" eaLnBrk="1" latinLnBrk="0" hangingPunct="1">
      <a:defRPr sz="4082" kern="1200">
        <a:solidFill>
          <a:schemeClr val="tx1"/>
        </a:solidFill>
        <a:latin typeface="+mn-lt"/>
        <a:ea typeface="+mn-ea"/>
        <a:cs typeface="+mn-cs"/>
      </a:defRPr>
    </a:lvl8pPr>
    <a:lvl9pPr marL="8294340" algn="l" defTabSz="2073585" rtl="0" eaLnBrk="1" latinLnBrk="0" hangingPunct="1">
      <a:defRPr sz="40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94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5" d="100"/>
          <a:sy n="15" d="100"/>
        </p:scale>
        <p:origin x="2592" y="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4124164"/>
            <a:ext cx="15300564" cy="8773325"/>
          </a:xfrm>
        </p:spPr>
        <p:txBody>
          <a:bodyPr anchor="b"/>
          <a:lstStyle>
            <a:lvl1pPr algn="ctr">
              <a:defRPr sz="11812"/>
            </a:lvl1pPr>
          </a:lstStyle>
          <a:p>
            <a:r>
              <a:rPr lang="tr-TR" smtClean="0"/>
              <a:t>Asıl başlık stili için tıklatın</a:t>
            </a:r>
            <a:endParaRPr lang="en-US" dirty="0"/>
          </a:p>
        </p:txBody>
      </p:sp>
      <p:sp>
        <p:nvSpPr>
          <p:cNvPr id="3" name="Subtitle 2"/>
          <p:cNvSpPr>
            <a:spLocks noGrp="1"/>
          </p:cNvSpPr>
          <p:nvPr>
            <p:ph type="subTitle" idx="1"/>
          </p:nvPr>
        </p:nvSpPr>
        <p:spPr>
          <a:xfrm>
            <a:off x="2250083" y="13235822"/>
            <a:ext cx="13500497" cy="6084159"/>
          </a:xfrm>
        </p:spPr>
        <p:txBody>
          <a:bodyPr/>
          <a:lstStyle>
            <a:lvl1pPr marL="0" indent="0" algn="ctr">
              <a:buNone/>
              <a:defRPr sz="4725"/>
            </a:lvl1pPr>
            <a:lvl2pPr marL="900044" indent="0" algn="ctr">
              <a:buNone/>
              <a:defRPr sz="3937"/>
            </a:lvl2pPr>
            <a:lvl3pPr marL="1800088" indent="0" algn="ctr">
              <a:buNone/>
              <a:defRPr sz="3543"/>
            </a:lvl3pPr>
            <a:lvl4pPr marL="2700132" indent="0" algn="ctr">
              <a:buNone/>
              <a:defRPr sz="3150"/>
            </a:lvl4pPr>
            <a:lvl5pPr marL="3600176" indent="0" algn="ctr">
              <a:buNone/>
              <a:defRPr sz="3150"/>
            </a:lvl5pPr>
            <a:lvl6pPr marL="4500220" indent="0" algn="ctr">
              <a:buNone/>
              <a:defRPr sz="3150"/>
            </a:lvl6pPr>
            <a:lvl7pPr marL="5400264" indent="0" algn="ctr">
              <a:buNone/>
              <a:defRPr sz="3150"/>
            </a:lvl7pPr>
            <a:lvl8pPr marL="6300307" indent="0" algn="ctr">
              <a:buNone/>
              <a:defRPr sz="3150"/>
            </a:lvl8pPr>
            <a:lvl9pPr marL="7200351" indent="0" algn="ctr">
              <a:buNone/>
              <a:defRPr sz="315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3F51E0B-D2DA-4532-944B-264302E4937E}" type="datetimeFigureOut">
              <a:rPr lang="tr-TR" smtClean="0"/>
              <a:t>3.06.2020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241898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F51E0B-D2DA-4532-944B-264302E4937E}" type="datetimeFigureOut">
              <a:rPr lang="tr-TR" smtClean="0"/>
              <a:t>3.06.2020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3517816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5" y="1341665"/>
            <a:ext cx="3881393" cy="2135581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37546" y="1341665"/>
            <a:ext cx="11419171" cy="2135581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F51E0B-D2DA-4532-944B-264302E4937E}" type="datetimeFigureOut">
              <a:rPr lang="tr-TR" smtClean="0"/>
              <a:t>3.06.2020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340361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F51E0B-D2DA-4532-944B-264302E4937E}" type="datetimeFigureOut">
              <a:rPr lang="tr-TR" smtClean="0"/>
              <a:t>3.06.2020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30344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8171" y="6282501"/>
            <a:ext cx="15525572" cy="10482488"/>
          </a:xfrm>
        </p:spPr>
        <p:txBody>
          <a:bodyPr anchor="b"/>
          <a:lstStyle>
            <a:lvl1pPr>
              <a:defRPr sz="11812"/>
            </a:lvl1pPr>
          </a:lstStyle>
          <a:p>
            <a:r>
              <a:rPr lang="tr-TR" smtClean="0"/>
              <a:t>Asıl başlık stili için tıklatın</a:t>
            </a:r>
            <a:endParaRPr lang="en-US" dirty="0"/>
          </a:p>
        </p:txBody>
      </p:sp>
      <p:sp>
        <p:nvSpPr>
          <p:cNvPr id="3" name="Text Placeholder 2"/>
          <p:cNvSpPr>
            <a:spLocks noGrp="1"/>
          </p:cNvSpPr>
          <p:nvPr>
            <p:ph type="body" idx="1"/>
          </p:nvPr>
        </p:nvSpPr>
        <p:spPr>
          <a:xfrm>
            <a:off x="1228171" y="16864157"/>
            <a:ext cx="15525572" cy="5512493"/>
          </a:xfrm>
        </p:spPr>
        <p:txBody>
          <a:bodyPr/>
          <a:lstStyle>
            <a:lvl1pPr marL="0" indent="0">
              <a:buNone/>
              <a:defRPr sz="4725">
                <a:solidFill>
                  <a:schemeClr val="tx1"/>
                </a:solidFill>
              </a:defRPr>
            </a:lvl1pPr>
            <a:lvl2pPr marL="900044" indent="0">
              <a:buNone/>
              <a:defRPr sz="3937">
                <a:solidFill>
                  <a:schemeClr val="tx1">
                    <a:tint val="75000"/>
                  </a:schemeClr>
                </a:solidFill>
              </a:defRPr>
            </a:lvl2pPr>
            <a:lvl3pPr marL="1800088" indent="0">
              <a:buNone/>
              <a:defRPr sz="3543">
                <a:solidFill>
                  <a:schemeClr val="tx1">
                    <a:tint val="75000"/>
                  </a:schemeClr>
                </a:solidFill>
              </a:defRPr>
            </a:lvl3pPr>
            <a:lvl4pPr marL="2700132" indent="0">
              <a:buNone/>
              <a:defRPr sz="3150">
                <a:solidFill>
                  <a:schemeClr val="tx1">
                    <a:tint val="75000"/>
                  </a:schemeClr>
                </a:solidFill>
              </a:defRPr>
            </a:lvl4pPr>
            <a:lvl5pPr marL="3600176" indent="0">
              <a:buNone/>
              <a:defRPr sz="3150">
                <a:solidFill>
                  <a:schemeClr val="tx1">
                    <a:tint val="75000"/>
                  </a:schemeClr>
                </a:solidFill>
              </a:defRPr>
            </a:lvl5pPr>
            <a:lvl6pPr marL="4500220" indent="0">
              <a:buNone/>
              <a:defRPr sz="3150">
                <a:solidFill>
                  <a:schemeClr val="tx1">
                    <a:tint val="75000"/>
                  </a:schemeClr>
                </a:solidFill>
              </a:defRPr>
            </a:lvl6pPr>
            <a:lvl7pPr marL="5400264" indent="0">
              <a:buNone/>
              <a:defRPr sz="3150">
                <a:solidFill>
                  <a:schemeClr val="tx1">
                    <a:tint val="75000"/>
                  </a:schemeClr>
                </a:solidFill>
              </a:defRPr>
            </a:lvl7pPr>
            <a:lvl8pPr marL="6300307" indent="0">
              <a:buNone/>
              <a:defRPr sz="3150">
                <a:solidFill>
                  <a:schemeClr val="tx1">
                    <a:tint val="75000"/>
                  </a:schemeClr>
                </a:solidFill>
              </a:defRPr>
            </a:lvl8pPr>
            <a:lvl9pPr marL="7200351" indent="0">
              <a:buNone/>
              <a:defRPr sz="315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F51E0B-D2DA-4532-944B-264302E4937E}" type="datetimeFigureOut">
              <a:rPr lang="tr-TR" smtClean="0"/>
              <a:t>3.06.2020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76385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37545" y="6708326"/>
            <a:ext cx="7650282" cy="1598915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9112836" y="6708326"/>
            <a:ext cx="7650282" cy="1598915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3F51E0B-D2DA-4532-944B-264302E4937E}" type="datetimeFigureOut">
              <a:rPr lang="tr-TR" smtClean="0"/>
              <a:t>3.06.2020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2864202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39890" y="1341671"/>
            <a:ext cx="15525572" cy="487083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39892" y="6177496"/>
            <a:ext cx="7615123" cy="3027495"/>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smtClean="0"/>
              <a:t>Asıl metin stillerini düzenlemek için tıklatın</a:t>
            </a:r>
          </a:p>
        </p:txBody>
      </p:sp>
      <p:sp>
        <p:nvSpPr>
          <p:cNvPr id="4" name="Content Placeholder 3"/>
          <p:cNvSpPr>
            <a:spLocks noGrp="1"/>
          </p:cNvSpPr>
          <p:nvPr>
            <p:ph sz="half" idx="2"/>
          </p:nvPr>
        </p:nvSpPr>
        <p:spPr>
          <a:xfrm>
            <a:off x="1239892" y="9204991"/>
            <a:ext cx="7615123" cy="1353915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9112837" y="6177496"/>
            <a:ext cx="7652626" cy="3027495"/>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smtClean="0"/>
              <a:t>Asıl metin stillerini düzenlemek için tıklatın</a:t>
            </a:r>
          </a:p>
        </p:txBody>
      </p:sp>
      <p:sp>
        <p:nvSpPr>
          <p:cNvPr id="6" name="Content Placeholder 5"/>
          <p:cNvSpPr>
            <a:spLocks noGrp="1"/>
          </p:cNvSpPr>
          <p:nvPr>
            <p:ph sz="quarter" idx="4"/>
          </p:nvPr>
        </p:nvSpPr>
        <p:spPr>
          <a:xfrm>
            <a:off x="9112837" y="9204991"/>
            <a:ext cx="7652626" cy="1353915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3F51E0B-D2DA-4532-944B-264302E4937E}" type="datetimeFigureOut">
              <a:rPr lang="tr-TR" smtClean="0"/>
              <a:t>3.06.2020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271152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3F51E0B-D2DA-4532-944B-264302E4937E}" type="datetimeFigureOut">
              <a:rPr lang="tr-TR" smtClean="0"/>
              <a:t>3.06.2020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103925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51E0B-D2DA-4532-944B-264302E4937E}" type="datetimeFigureOut">
              <a:rPr lang="tr-TR" smtClean="0"/>
              <a:t>3.06.2020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64815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39890" y="1679998"/>
            <a:ext cx="5805682" cy="5879994"/>
          </a:xfrm>
        </p:spPr>
        <p:txBody>
          <a:bodyPr anchor="b"/>
          <a:lstStyle>
            <a:lvl1pPr>
              <a:defRPr sz="6300"/>
            </a:lvl1pPr>
          </a:lstStyle>
          <a:p>
            <a:r>
              <a:rPr lang="tr-TR" smtClean="0"/>
              <a:t>Asıl başlık stili için tıklatın</a:t>
            </a:r>
            <a:endParaRPr lang="en-US" dirty="0"/>
          </a:p>
        </p:txBody>
      </p:sp>
      <p:sp>
        <p:nvSpPr>
          <p:cNvPr id="3" name="Content Placeholder 2"/>
          <p:cNvSpPr>
            <a:spLocks noGrp="1"/>
          </p:cNvSpPr>
          <p:nvPr>
            <p:ph idx="1"/>
          </p:nvPr>
        </p:nvSpPr>
        <p:spPr>
          <a:xfrm>
            <a:off x="7652626" y="3628335"/>
            <a:ext cx="9112836" cy="17908316"/>
          </a:xfrm>
        </p:spPr>
        <p:txBody>
          <a:bodyPr/>
          <a:lstStyle>
            <a:lvl1pPr>
              <a:defRPr sz="6300"/>
            </a:lvl1pPr>
            <a:lvl2pPr>
              <a:defRPr sz="5512"/>
            </a:lvl2pPr>
            <a:lvl3pPr>
              <a:defRPr sz="4725"/>
            </a:lvl3pPr>
            <a:lvl4pPr>
              <a:defRPr sz="3937"/>
            </a:lvl4pPr>
            <a:lvl5pPr>
              <a:defRPr sz="3937"/>
            </a:lvl5pPr>
            <a:lvl6pPr>
              <a:defRPr sz="3937"/>
            </a:lvl6pPr>
            <a:lvl7pPr>
              <a:defRPr sz="3937"/>
            </a:lvl7pPr>
            <a:lvl8pPr>
              <a:defRPr sz="3937"/>
            </a:lvl8pPr>
            <a:lvl9pPr>
              <a:defRPr sz="3937"/>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239890" y="7559993"/>
            <a:ext cx="5805682" cy="14005821"/>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F51E0B-D2DA-4532-944B-264302E4937E}" type="datetimeFigureOut">
              <a:rPr lang="tr-TR" smtClean="0"/>
              <a:t>3.06.2020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385241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39890" y="1679998"/>
            <a:ext cx="5805682" cy="5879994"/>
          </a:xfrm>
        </p:spPr>
        <p:txBody>
          <a:bodyPr anchor="b"/>
          <a:lstStyle>
            <a:lvl1pPr>
              <a:defRPr sz="63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652626" y="3628335"/>
            <a:ext cx="9112836" cy="17908316"/>
          </a:xfrm>
        </p:spPr>
        <p:txBody>
          <a:bodyPr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239890" y="7559993"/>
            <a:ext cx="5805682" cy="14005821"/>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F51E0B-D2DA-4532-944B-264302E4937E}" type="datetimeFigureOut">
              <a:rPr lang="tr-TR" smtClean="0"/>
              <a:t>3.06.2020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BE39B0-FDC2-4F5D-A1E6-B3CA74333FBD}" type="slidenum">
              <a:rPr lang="tr-TR" smtClean="0"/>
              <a:t>‹#›</a:t>
            </a:fld>
            <a:endParaRPr lang="tr-TR"/>
          </a:p>
        </p:txBody>
      </p:sp>
    </p:spTree>
    <p:extLst>
      <p:ext uri="{BB962C8B-B14F-4D97-AF65-F5344CB8AC3E}">
        <p14:creationId xmlns:p14="http://schemas.microsoft.com/office/powerpoint/2010/main" val="343930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1341671"/>
            <a:ext cx="15525572" cy="487083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37546" y="6708326"/>
            <a:ext cx="15525572" cy="1598915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37546" y="23356649"/>
            <a:ext cx="4050149" cy="1341665"/>
          </a:xfrm>
          <a:prstGeom prst="rect">
            <a:avLst/>
          </a:prstGeom>
        </p:spPr>
        <p:txBody>
          <a:bodyPr vert="horz" lIns="91440" tIns="45720" rIns="91440" bIns="45720" rtlCol="0" anchor="ctr"/>
          <a:lstStyle>
            <a:lvl1pPr algn="l">
              <a:defRPr sz="2362">
                <a:solidFill>
                  <a:schemeClr val="tx1">
                    <a:tint val="75000"/>
                  </a:schemeClr>
                </a:solidFill>
              </a:defRPr>
            </a:lvl1pPr>
          </a:lstStyle>
          <a:p>
            <a:fld id="{B3F51E0B-D2DA-4532-944B-264302E4937E}" type="datetimeFigureOut">
              <a:rPr lang="tr-TR" smtClean="0"/>
              <a:t>3.06.2020</a:t>
            </a:fld>
            <a:endParaRPr lang="tr-TR"/>
          </a:p>
        </p:txBody>
      </p:sp>
      <p:sp>
        <p:nvSpPr>
          <p:cNvPr id="5" name="Footer Placeholder 4"/>
          <p:cNvSpPr>
            <a:spLocks noGrp="1"/>
          </p:cNvSpPr>
          <p:nvPr>
            <p:ph type="ftr" sz="quarter" idx="3"/>
          </p:nvPr>
        </p:nvSpPr>
        <p:spPr>
          <a:xfrm>
            <a:off x="5962720" y="23356649"/>
            <a:ext cx="6075224" cy="1341665"/>
          </a:xfrm>
          <a:prstGeom prst="rect">
            <a:avLst/>
          </a:prstGeom>
        </p:spPr>
        <p:txBody>
          <a:bodyPr vert="horz" lIns="91440" tIns="45720" rIns="91440" bIns="45720" rtlCol="0" anchor="ctr"/>
          <a:lstStyle>
            <a:lvl1pPr algn="ctr">
              <a:defRPr sz="236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2712968" y="23356649"/>
            <a:ext cx="4050149" cy="1341665"/>
          </a:xfrm>
          <a:prstGeom prst="rect">
            <a:avLst/>
          </a:prstGeom>
        </p:spPr>
        <p:txBody>
          <a:bodyPr vert="horz" lIns="91440" tIns="45720" rIns="91440" bIns="45720" rtlCol="0" anchor="ctr"/>
          <a:lstStyle>
            <a:lvl1pPr algn="r">
              <a:defRPr sz="2362">
                <a:solidFill>
                  <a:schemeClr val="tx1">
                    <a:tint val="75000"/>
                  </a:schemeClr>
                </a:solidFill>
              </a:defRPr>
            </a:lvl1pPr>
          </a:lstStyle>
          <a:p>
            <a:fld id="{B5BE39B0-FDC2-4F5D-A1E6-B3CA74333FBD}" type="slidenum">
              <a:rPr lang="tr-TR" smtClean="0"/>
              <a:t>‹#›</a:t>
            </a:fld>
            <a:endParaRPr lang="tr-TR"/>
          </a:p>
        </p:txBody>
      </p:sp>
    </p:spTree>
    <p:extLst>
      <p:ext uri="{BB962C8B-B14F-4D97-AF65-F5344CB8AC3E}">
        <p14:creationId xmlns:p14="http://schemas.microsoft.com/office/powerpoint/2010/main" val="1988302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00088" rtl="0" eaLnBrk="1" latinLnBrk="0" hangingPunct="1">
        <a:lnSpc>
          <a:spcPct val="90000"/>
        </a:lnSpc>
        <a:spcBef>
          <a:spcPct val="0"/>
        </a:spcBef>
        <a:buNone/>
        <a:defRPr sz="8662" kern="1200">
          <a:solidFill>
            <a:schemeClr val="tx1"/>
          </a:solidFill>
          <a:latin typeface="+mj-lt"/>
          <a:ea typeface="+mj-ea"/>
          <a:cs typeface="+mj-cs"/>
        </a:defRPr>
      </a:lvl1pPr>
    </p:titleStyle>
    <p:bodyStyle>
      <a:lvl1pPr marL="450022" indent="-450022" algn="l" defTabSz="1800088" rtl="0" eaLnBrk="1" latinLnBrk="0" hangingPunct="1">
        <a:lnSpc>
          <a:spcPct val="90000"/>
        </a:lnSpc>
        <a:spcBef>
          <a:spcPts val="1969"/>
        </a:spcBef>
        <a:buFont typeface="Arial" panose="020B0604020202020204" pitchFamily="34" charset="0"/>
        <a:buChar char="•"/>
        <a:defRPr sz="5512" kern="1200">
          <a:solidFill>
            <a:schemeClr val="tx1"/>
          </a:solidFill>
          <a:latin typeface="+mn-lt"/>
          <a:ea typeface="+mn-ea"/>
          <a:cs typeface="+mn-cs"/>
        </a:defRPr>
      </a:lvl1pPr>
      <a:lvl2pPr marL="1350066" indent="-450022" algn="l" defTabSz="1800088"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110" indent="-450022" algn="l" defTabSz="1800088"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50154"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50198"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50242"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50285"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50329"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50373"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8000663" cy="3465095"/>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1800" dirty="0" smtClean="0">
                <a:solidFill>
                  <a:schemeClr val="tx1"/>
                </a:solidFill>
                <a:latin typeface="Times New Roman" panose="02020603050405020304" pitchFamily="18" charset="0"/>
                <a:cs typeface="Times New Roman" panose="02020603050405020304" pitchFamily="18" charset="0"/>
              </a:rPr>
              <a:t>        </a:t>
            </a:r>
          </a:p>
          <a:p>
            <a:r>
              <a:rPr lang="tr-TR" sz="1800" i="1" dirty="0">
                <a:solidFill>
                  <a:schemeClr val="tx1"/>
                </a:solidFill>
                <a:latin typeface="Times New Roman" panose="02020603050405020304" pitchFamily="18" charset="0"/>
                <a:cs typeface="Times New Roman" panose="02020603050405020304" pitchFamily="18" charset="0"/>
              </a:rPr>
              <a:t> </a:t>
            </a:r>
            <a:r>
              <a:rPr lang="tr-TR" sz="1800" i="1" dirty="0" smtClean="0">
                <a:solidFill>
                  <a:schemeClr val="tx1"/>
                </a:solidFill>
                <a:latin typeface="Times New Roman" panose="02020603050405020304" pitchFamily="18" charset="0"/>
                <a:cs typeface="Times New Roman" panose="02020603050405020304" pitchFamily="18" charset="0"/>
              </a:rPr>
              <a:t>       Yakın Doğu Üniversitesi</a:t>
            </a:r>
          </a:p>
          <a:p>
            <a:r>
              <a:rPr lang="tr-TR" sz="1800" i="1" dirty="0" smtClean="0">
                <a:solidFill>
                  <a:schemeClr val="tx1"/>
                </a:solidFill>
                <a:latin typeface="Times New Roman" panose="02020603050405020304" pitchFamily="18" charset="0"/>
                <a:cs typeface="Times New Roman" panose="02020603050405020304" pitchFamily="18" charset="0"/>
              </a:rPr>
              <a:t>       Sağlık Bilimleri Fakültesi </a:t>
            </a:r>
            <a:endParaRPr lang="tr-TR" sz="1800" i="1" dirty="0">
              <a:solidFill>
                <a:schemeClr val="tx1"/>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11" y="251883"/>
            <a:ext cx="448235" cy="430306"/>
          </a:xfrm>
          <a:prstGeom prst="rect">
            <a:avLst/>
          </a:prstGeom>
        </p:spPr>
      </p:pic>
      <p:sp>
        <p:nvSpPr>
          <p:cNvPr id="6" name="Metin kutusu 5"/>
          <p:cNvSpPr txBox="1"/>
          <p:nvPr/>
        </p:nvSpPr>
        <p:spPr>
          <a:xfrm>
            <a:off x="1923201" y="1132382"/>
            <a:ext cx="14154259" cy="1200329"/>
          </a:xfrm>
          <a:prstGeom prst="rect">
            <a:avLst/>
          </a:prstGeom>
          <a:noFill/>
        </p:spPr>
        <p:txBody>
          <a:bodyPr wrap="none" rtlCol="0">
            <a:spAutoFit/>
          </a:bodyPr>
          <a:lstStyle/>
          <a:p>
            <a:r>
              <a:rPr lang="tr-TR" sz="7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SAĞLIK KURUMLARI YÖNETİMİ</a:t>
            </a:r>
            <a:endParaRPr lang="tr-TR" sz="7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Dikdörtgen 7"/>
          <p:cNvSpPr/>
          <p:nvPr/>
        </p:nvSpPr>
        <p:spPr>
          <a:xfrm>
            <a:off x="538546" y="5250014"/>
            <a:ext cx="6606283" cy="25644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1800" b="1" i="1" dirty="0" smtClean="0">
                <a:solidFill>
                  <a:schemeClr val="tx1"/>
                </a:solidFill>
                <a:latin typeface="Times New Roman" panose="02020603050405020304" pitchFamily="18" charset="0"/>
                <a:cs typeface="Times New Roman" panose="02020603050405020304" pitchFamily="18" charset="0"/>
              </a:rPr>
              <a:t>Sağlık Kurumları Yönetimi Nedir?</a:t>
            </a:r>
          </a:p>
          <a:p>
            <a:endParaRPr lang="tr-TR" sz="1800" dirty="0" smtClean="0">
              <a:solidFill>
                <a:schemeClr val="tx1"/>
              </a:solidFill>
              <a:latin typeface="Times New Roman" panose="02020603050405020304" pitchFamily="18" charset="0"/>
              <a:cs typeface="Times New Roman" panose="02020603050405020304" pitchFamily="18" charset="0"/>
            </a:endParaRPr>
          </a:p>
          <a:p>
            <a:r>
              <a:rPr lang="tr-TR" sz="1800" dirty="0" smtClean="0">
                <a:solidFill>
                  <a:schemeClr val="tx1"/>
                </a:solidFill>
                <a:latin typeface="Times New Roman" panose="02020603050405020304" pitchFamily="18" charset="0"/>
                <a:cs typeface="Times New Roman" panose="02020603050405020304" pitchFamily="18" charset="0"/>
              </a:rPr>
              <a:t>Sağlık alanında ortaya çıkan yönetim gereksiniminin karşılanmasına yönelik olarak gelişen, bu nedenle de tıp ve sağlık hizmetlerinin tüm boyutlarını işletmecilik perspektifiyle inceleyen, uzmanlaşmış bir yönetsel disiplin olarak tanımlanmaktadır.</a:t>
            </a:r>
            <a:endParaRPr lang="tr-TR" sz="1800" dirty="0">
              <a:solidFill>
                <a:schemeClr val="tx1"/>
              </a:solidFill>
              <a:latin typeface="Times New Roman" panose="02020603050405020304" pitchFamily="18" charset="0"/>
              <a:cs typeface="Times New Roman" panose="02020603050405020304" pitchFamily="18" charset="0"/>
            </a:endParaRPr>
          </a:p>
        </p:txBody>
      </p:sp>
      <p:sp>
        <p:nvSpPr>
          <p:cNvPr id="9" name="Metin kutusu 8"/>
          <p:cNvSpPr txBox="1"/>
          <p:nvPr/>
        </p:nvSpPr>
        <p:spPr>
          <a:xfrm>
            <a:off x="538546" y="5010912"/>
            <a:ext cx="6740078" cy="731520"/>
          </a:xfrm>
          <a:prstGeom prst="rect">
            <a:avLst/>
          </a:prstGeom>
          <a:noFill/>
        </p:spPr>
        <p:txBody>
          <a:bodyPr wrap="square" rtlCol="0">
            <a:spAutoFit/>
          </a:bodyPr>
          <a:lstStyle/>
          <a:p>
            <a:endParaRPr lang="tr-TR" dirty="0"/>
          </a:p>
        </p:txBody>
      </p:sp>
      <p:sp>
        <p:nvSpPr>
          <p:cNvPr id="10" name="Dikdörtgen 9"/>
          <p:cNvSpPr/>
          <p:nvPr/>
        </p:nvSpPr>
        <p:spPr>
          <a:xfrm>
            <a:off x="10725983" y="5250014"/>
            <a:ext cx="6357258" cy="25644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1800" b="1" i="1" dirty="0" smtClean="0">
                <a:solidFill>
                  <a:schemeClr val="tx1"/>
                </a:solidFill>
                <a:latin typeface="Times New Roman" panose="02020603050405020304" pitchFamily="18" charset="0"/>
                <a:cs typeface="Times New Roman" panose="02020603050405020304" pitchFamily="18" charset="0"/>
              </a:rPr>
              <a:t>Sağlık Kurumları Yöneticisi Ne İş Yapar?</a:t>
            </a:r>
          </a:p>
          <a:p>
            <a:endParaRPr lang="tr-TR" sz="1800" dirty="0" smtClean="0">
              <a:solidFill>
                <a:schemeClr val="tx1"/>
              </a:solidFill>
              <a:latin typeface="Times New Roman" panose="02020603050405020304" pitchFamily="18" charset="0"/>
              <a:cs typeface="Times New Roman" panose="02020603050405020304" pitchFamily="18" charset="0"/>
            </a:endParaRPr>
          </a:p>
          <a:p>
            <a:r>
              <a:rPr lang="tr-TR" sz="1800" dirty="0" smtClean="0">
                <a:solidFill>
                  <a:schemeClr val="tx1"/>
                </a:solidFill>
                <a:latin typeface="Times New Roman" panose="02020603050405020304" pitchFamily="18" charset="0"/>
                <a:cs typeface="Times New Roman" panose="02020603050405020304" pitchFamily="18" charset="0"/>
              </a:rPr>
              <a:t>Sağlık sektörü ile ilgili her türlü kamu ve özel kurum ve kuruluşlarda idari işlemlerin yerine getirilmesini sağlayan kişi olarak görevini sürdürmektedir. </a:t>
            </a:r>
            <a:endParaRPr lang="tr-TR" sz="1800" dirty="0">
              <a:solidFill>
                <a:schemeClr val="tx1"/>
              </a:solidFill>
              <a:latin typeface="Times New Roman" panose="02020603050405020304" pitchFamily="18" charset="0"/>
              <a:cs typeface="Times New Roman" panose="02020603050405020304" pitchFamily="18" charset="0"/>
            </a:endParaRPr>
          </a:p>
        </p:txBody>
      </p:sp>
      <p:sp>
        <p:nvSpPr>
          <p:cNvPr id="11" name="Dikdörtgen 10"/>
          <p:cNvSpPr/>
          <p:nvPr/>
        </p:nvSpPr>
        <p:spPr>
          <a:xfrm>
            <a:off x="538545" y="9019124"/>
            <a:ext cx="16813283" cy="46093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1800" i="1" dirty="0" smtClean="0">
                <a:solidFill>
                  <a:schemeClr val="tx1"/>
                </a:solidFill>
                <a:latin typeface="Times New Roman" panose="02020603050405020304" pitchFamily="18" charset="0"/>
                <a:cs typeface="Times New Roman" panose="02020603050405020304" pitchFamily="18" charset="0"/>
              </a:rPr>
              <a:t>Sağlık Kurumları Yöneticisinde Aranan Nitelikler</a:t>
            </a:r>
          </a:p>
          <a:p>
            <a:pPr marL="285750" indent="-285750">
              <a:buClr>
                <a:schemeClr val="tx1"/>
              </a:buClr>
              <a:buFont typeface="Arial" panose="020B0604020202020204" pitchFamily="34" charset="0"/>
              <a:buChar char="•"/>
            </a:pPr>
            <a:endParaRPr lang="tr-TR" sz="1800" i="1" dirty="0" smtClean="0">
              <a:solidFill>
                <a:schemeClr val="tx1"/>
              </a:solidFill>
              <a:latin typeface="Times New Roman" panose="02020603050405020304" pitchFamily="18" charset="0"/>
              <a:cs typeface="Times New Roman" panose="02020603050405020304" pitchFamily="18" charset="0"/>
            </a:endParaRP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Optimum performansla çalışan sağlık örgütlerinin yapısı ve durumu hakkında bilgi sahibi olma</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Alternatif finansal yapılar altında çalışan sağlık örgütlerinin finansal yönetimi hakkında bilgi sahibi olma</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Çeşitli örgütsel çevrelerde sağlık meslekleri ve insan kaynakları yönetiminde iletişim becerisi ve kişilerarası ilişkiler ile liderlik konusunda bilgili olma</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Karar vermede enformasyon sistem kaynaklarının toplanması, kullanılması, analiz edilmesi, geliştirilmesi ve yönetilmesini gerçekleştirebilme</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Rasyonel karar vermede istatistiksel, kantitatif ve ekonomik analizler yapabilme</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Klinik karar vermede ve uygulanan işlemlerde yasal ve etik kurallara uygun davranma</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Mikro bazda örgüt içi ve makro bazda ülkenin sağlık politikasının geliştirilmesi, formüle edilmesi, yürütülmesi ve sonuçlarının analiz edilmesini gerçekleştirebilme</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Toplumsal sağlık statüsünü, sağlığın ve hastalığın belirleyicilerini, farklı nüfuslarda hastalık riskleri ve davranışlarının anlayabilme ve değerlendirebilme</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Farklı toplumlarda sosyal ve davranış bilimlerinde yaygın bir şekilde uygulanan sağlık sistemleri performans ölçümü, finansman, organizasyon ve gelişmeler hakkında bilgi sahibi olma</a:t>
            </a:r>
          </a:p>
          <a:p>
            <a:pPr marL="285750" indent="-285750">
              <a:buClr>
                <a:schemeClr val="tx1"/>
              </a:buClr>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Sağlık organizasyonlarında sürecin geliştirilmesi için işletme ve sağlık sonuçlarının ölçümü, süreç-sonuç ilişkisi ve metotları hakkında kurumsal bilgi sahibi ve analitik sentez yapabilme becerisine sahip olma</a:t>
            </a:r>
            <a:endParaRPr lang="tr-TR" sz="1800" dirty="0">
              <a:solidFill>
                <a:schemeClr val="tx1"/>
              </a:solidFill>
              <a:latin typeface="Times New Roman" panose="02020603050405020304" pitchFamily="18" charset="0"/>
              <a:cs typeface="Times New Roman" panose="02020603050405020304" pitchFamily="18" charset="0"/>
            </a:endParaRPr>
          </a:p>
        </p:txBody>
      </p:sp>
      <p:sp>
        <p:nvSpPr>
          <p:cNvPr id="13" name="Oval 12"/>
          <p:cNvSpPr/>
          <p:nvPr/>
        </p:nvSpPr>
        <p:spPr>
          <a:xfrm>
            <a:off x="7681503" y="4107116"/>
            <a:ext cx="2641600" cy="213499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dirty="0" smtClean="0">
                <a:solidFill>
                  <a:schemeClr val="tx1"/>
                </a:solidFill>
                <a:effectLst>
                  <a:outerShdw blurRad="38100" dist="38100" dir="2700000" algn="tl">
                    <a:srgbClr val="000000">
                      <a:alpha val="43137"/>
                    </a:srgbClr>
                  </a:outerShdw>
                </a:effectLst>
              </a:rPr>
              <a:t>SAĞLIK KURUMLARI YÖNETİMİ ÖZGÜN BİR DİSİPLİNDİR.</a:t>
            </a:r>
            <a:endParaRPr lang="tr-TR" sz="1800" dirty="0">
              <a:solidFill>
                <a:schemeClr val="tx1"/>
              </a:solidFill>
              <a:effectLst>
                <a:outerShdw blurRad="38100" dist="38100" dir="2700000" algn="tl">
                  <a:srgbClr val="000000">
                    <a:alpha val="43137"/>
                  </a:srgbClr>
                </a:outerShdw>
              </a:effectLst>
            </a:endParaRPr>
          </a:p>
        </p:txBody>
      </p:sp>
      <p:sp>
        <p:nvSpPr>
          <p:cNvPr id="14" name="Dikdörtgen 13"/>
          <p:cNvSpPr/>
          <p:nvPr/>
        </p:nvSpPr>
        <p:spPr>
          <a:xfrm>
            <a:off x="538545" y="14999465"/>
            <a:ext cx="7277252" cy="66458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1800" i="1" dirty="0" smtClean="0">
                <a:solidFill>
                  <a:schemeClr val="tx1"/>
                </a:solidFill>
                <a:latin typeface="Times New Roman" panose="02020603050405020304" pitchFamily="18" charset="0"/>
                <a:cs typeface="Times New Roman" panose="02020603050405020304" pitchFamily="18" charset="0"/>
              </a:rPr>
              <a:t>Sağlık Kurumları Yönetiminin Önemini Artıran Unsurlar</a:t>
            </a:r>
          </a:p>
          <a:p>
            <a:endParaRPr lang="tr-TR" sz="1800"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Sağlık kurumlarında uzmanlaşma seviyesinin çok yüksek olması</a:t>
            </a:r>
          </a:p>
          <a:p>
            <a:pPr marL="285750" indent="-285750">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Farklı meslek grupları arasında yüksek düzeyde işlevsel bağımlılığın zorunlu olması</a:t>
            </a:r>
          </a:p>
          <a:p>
            <a:pPr marL="285750" indent="-285750">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Sağlık hizmeti miktarını ve sağlık harcamalarının önemli bir bölümünü belirleyen hekimlerin faaliyetleri üzerinde yönetsel ve kurumsal denetim sağlamanın kolay olmaması</a:t>
            </a:r>
          </a:p>
          <a:p>
            <a:pPr marL="285750" indent="-285750">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 Sağlık kurumlarında yürütülen tanı ve tedavi faaliyetlerinin karmaşık ve değişken olması</a:t>
            </a:r>
          </a:p>
          <a:p>
            <a:pPr marL="285750" indent="-285750">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Sağlık kurumlarında gerçekleştirilen etkinliklerin büyük kısmı acil ve ertelenemez niteliktedir. Yapılan işler hata ve belirsizliklere karşı oldukça duyarlıdır ve çıktının tanımlanmasının ve ölçümünün güç olması</a:t>
            </a:r>
          </a:p>
          <a:p>
            <a:pPr marL="285750" indent="-285750">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Kıt kaynaklar, ilerleyen teknoloji ve tüketici hareketlerinin baskıları ve sağlık sistemlerinin gelişmesi bu sistemin karmaşık boyutlarını bilimsel bir temelde yönetecek meslek mensuplarının yetiştirilmesini zorunlu kılması</a:t>
            </a:r>
          </a:p>
          <a:p>
            <a:pPr marL="285750" indent="-285750">
              <a:buFont typeface="Arial" panose="020B0604020202020204" pitchFamily="34" charset="0"/>
              <a:buChar char="•"/>
            </a:pPr>
            <a:r>
              <a:rPr lang="tr-TR" sz="1800" dirty="0" smtClean="0">
                <a:solidFill>
                  <a:schemeClr val="tx1"/>
                </a:solidFill>
                <a:latin typeface="Times New Roman" panose="02020603050405020304" pitchFamily="18" charset="0"/>
                <a:cs typeface="Times New Roman" panose="02020603050405020304" pitchFamily="18" charset="0"/>
              </a:rPr>
              <a:t>Zaman içerisinde sağlık yönetimi kavramının değişmesi, gelişmesi ve bilimsel bir disiplin haline gelerek profesyonelleşmesi ve görev alanının çeşitlenmesi</a:t>
            </a:r>
          </a:p>
          <a:p>
            <a:pPr marL="285750" indent="-285750">
              <a:buFont typeface="Arial" panose="020B0604020202020204" pitchFamily="34" charset="0"/>
              <a:buChar char="•"/>
            </a:pPr>
            <a:endParaRPr lang="tr-TR" sz="1800" dirty="0">
              <a:solidFill>
                <a:schemeClr val="tx1"/>
              </a:solidFill>
              <a:latin typeface="Times New Roman" panose="02020603050405020304" pitchFamily="18" charset="0"/>
              <a:cs typeface="Times New Roman" panose="02020603050405020304" pitchFamily="18" charset="0"/>
            </a:endParaRPr>
          </a:p>
        </p:txBody>
      </p:sp>
      <p:sp>
        <p:nvSpPr>
          <p:cNvPr id="15" name="Dikdörtgen 14"/>
          <p:cNvSpPr/>
          <p:nvPr/>
        </p:nvSpPr>
        <p:spPr>
          <a:xfrm>
            <a:off x="10457397" y="14888021"/>
            <a:ext cx="6894431" cy="27388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1800" dirty="0" smtClean="0">
                <a:solidFill>
                  <a:schemeClr val="tx1"/>
                </a:solidFill>
                <a:latin typeface="Times New Roman" panose="02020603050405020304" pitchFamily="18" charset="0"/>
                <a:cs typeface="Times New Roman" panose="02020603050405020304" pitchFamily="18" charset="0"/>
              </a:rPr>
              <a:t>Sağlık hizmet organizasyonları yapısı gereği yönetilmesi en karmaşık ve güç olan sistemlerden biridir. Ülkenin gelişmişlik düzeyine bağlı olarak büyük miktarlarda ve giderek artan oranlarda kaynak tüketimi yapan bu karmaşık örgütlerin yönetiminde çeşitli düzeylerde rol alan yöneticilerin bilgi, beceri ve yetenek alanları her zamankinden daha hızlı bir şekilde değişmektedir. Bu noktada eğitim olanaklarının güçlendirilmesi ve ilgili konuları öğrenerek yetiştirilmiş uygun akademik kariyere sahip personelin varlığı başarı için gereklidir. </a:t>
            </a:r>
          </a:p>
          <a:p>
            <a:endParaRPr lang="tr-TR" sz="1800" dirty="0">
              <a:solidFill>
                <a:schemeClr val="tx1"/>
              </a:solidFill>
              <a:latin typeface="Times New Roman" panose="02020603050405020304" pitchFamily="18" charset="0"/>
              <a:cs typeface="Times New Roman" panose="02020603050405020304" pitchFamily="18" charset="0"/>
            </a:endParaRPr>
          </a:p>
          <a:p>
            <a:endParaRPr lang="tr-TR" sz="1800" dirty="0" smtClean="0">
              <a:solidFill>
                <a:schemeClr val="tx1"/>
              </a:solidFill>
              <a:latin typeface="Times New Roman" panose="02020603050405020304" pitchFamily="18" charset="0"/>
              <a:cs typeface="Times New Roman" panose="02020603050405020304" pitchFamily="18" charset="0"/>
            </a:endParaRPr>
          </a:p>
          <a:p>
            <a:endParaRPr lang="tr-TR" sz="1800" dirty="0">
              <a:solidFill>
                <a:schemeClr val="tx1"/>
              </a:solidFill>
              <a:latin typeface="Times New Roman" panose="02020603050405020304" pitchFamily="18" charset="0"/>
              <a:cs typeface="Times New Roman" panose="02020603050405020304" pitchFamily="18" charset="0"/>
            </a:endParaRPr>
          </a:p>
          <a:p>
            <a:endParaRPr lang="tr-TR" sz="1800" dirty="0">
              <a:solidFill>
                <a:schemeClr val="tx1"/>
              </a:solidFill>
              <a:latin typeface="Times New Roman" panose="02020603050405020304" pitchFamily="18" charset="0"/>
              <a:cs typeface="Times New Roman" panose="02020603050405020304" pitchFamily="18" charset="0"/>
            </a:endParaRPr>
          </a:p>
        </p:txBody>
      </p:sp>
      <p:sp>
        <p:nvSpPr>
          <p:cNvPr id="16" name="Dikdörtgen 15"/>
          <p:cNvSpPr/>
          <p:nvPr/>
        </p:nvSpPr>
        <p:spPr>
          <a:xfrm>
            <a:off x="10457397" y="18000097"/>
            <a:ext cx="6894431" cy="33043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tr-TR" sz="1800" dirty="0" smtClean="0">
              <a:latin typeface="Times New Roman" panose="02020603050405020304" pitchFamily="18" charset="0"/>
              <a:cs typeface="Times New Roman" panose="02020603050405020304" pitchFamily="18" charset="0"/>
            </a:endParaRPr>
          </a:p>
          <a:p>
            <a:r>
              <a:rPr lang="tr-TR" sz="1800" i="1" dirty="0" smtClean="0">
                <a:solidFill>
                  <a:schemeClr val="tx1"/>
                </a:solidFill>
                <a:latin typeface="Times New Roman" panose="02020603050405020304" pitchFamily="18" charset="0"/>
                <a:cs typeface="Times New Roman" panose="02020603050405020304" pitchFamily="18" charset="0"/>
              </a:rPr>
              <a:t>SAĞLIK YÖNETİMİ BÖLÜMÜ TEMEL DEĞERLERİ</a:t>
            </a:r>
          </a:p>
          <a:p>
            <a:r>
              <a:rPr lang="tr-TR" sz="1800" dirty="0" smtClean="0">
                <a:solidFill>
                  <a:schemeClr val="tx1"/>
                </a:solidFill>
                <a:latin typeface="Times New Roman" panose="02020603050405020304" pitchFamily="18" charset="0"/>
                <a:cs typeface="Times New Roman" panose="02020603050405020304" pitchFamily="18" charset="0"/>
              </a:rPr>
              <a:t>• Evrensel değerlere bağlılık</a:t>
            </a:r>
          </a:p>
          <a:p>
            <a:r>
              <a:rPr lang="tr-TR" sz="1800" dirty="0" smtClean="0">
                <a:solidFill>
                  <a:schemeClr val="tx1"/>
                </a:solidFill>
                <a:latin typeface="Times New Roman" panose="02020603050405020304" pitchFamily="18" charset="0"/>
                <a:cs typeface="Times New Roman" panose="02020603050405020304" pitchFamily="18" charset="0"/>
              </a:rPr>
              <a:t>• Bilimsellik</a:t>
            </a:r>
          </a:p>
          <a:p>
            <a:r>
              <a:rPr lang="tr-TR" sz="1800" dirty="0" smtClean="0">
                <a:solidFill>
                  <a:schemeClr val="tx1"/>
                </a:solidFill>
                <a:latin typeface="Times New Roman" panose="02020603050405020304" pitchFamily="18" charset="0"/>
                <a:cs typeface="Times New Roman" panose="02020603050405020304" pitchFamily="18" charset="0"/>
              </a:rPr>
              <a:t>• Yaratıcılık</a:t>
            </a:r>
          </a:p>
          <a:p>
            <a:r>
              <a:rPr lang="tr-TR" sz="1800" dirty="0" smtClean="0">
                <a:solidFill>
                  <a:schemeClr val="tx1"/>
                </a:solidFill>
                <a:latin typeface="Times New Roman" panose="02020603050405020304" pitchFamily="18" charset="0"/>
                <a:cs typeface="Times New Roman" panose="02020603050405020304" pitchFamily="18" charset="0"/>
              </a:rPr>
              <a:t>• Güvenilirlik</a:t>
            </a:r>
          </a:p>
          <a:p>
            <a:r>
              <a:rPr lang="tr-TR" sz="1800" dirty="0" smtClean="0">
                <a:solidFill>
                  <a:schemeClr val="tx1"/>
                </a:solidFill>
                <a:latin typeface="Times New Roman" panose="02020603050405020304" pitchFamily="18" charset="0"/>
                <a:cs typeface="Times New Roman" panose="02020603050405020304" pitchFamily="18" charset="0"/>
              </a:rPr>
              <a:t>• Ekip ruhuna sahip olmak</a:t>
            </a:r>
          </a:p>
          <a:p>
            <a:r>
              <a:rPr lang="tr-TR" sz="1800" dirty="0" smtClean="0">
                <a:solidFill>
                  <a:schemeClr val="tx1"/>
                </a:solidFill>
                <a:latin typeface="Times New Roman" panose="02020603050405020304" pitchFamily="18" charset="0"/>
                <a:cs typeface="Times New Roman" panose="02020603050405020304" pitchFamily="18" charset="0"/>
              </a:rPr>
              <a:t>• Katılımcı yönetim anlayışı</a:t>
            </a:r>
          </a:p>
          <a:p>
            <a:r>
              <a:rPr lang="tr-TR" sz="1800" dirty="0" smtClean="0">
                <a:solidFill>
                  <a:schemeClr val="tx1"/>
                </a:solidFill>
                <a:latin typeface="Times New Roman" panose="02020603050405020304" pitchFamily="18" charset="0"/>
                <a:cs typeface="Times New Roman" panose="02020603050405020304" pitchFamily="18" charset="0"/>
              </a:rPr>
              <a:t>• Şeffaflık</a:t>
            </a:r>
          </a:p>
          <a:p>
            <a:r>
              <a:rPr lang="tr-TR" sz="1800" dirty="0" smtClean="0">
                <a:solidFill>
                  <a:schemeClr val="tx1"/>
                </a:solidFill>
                <a:latin typeface="Times New Roman" panose="02020603050405020304" pitchFamily="18" charset="0"/>
                <a:cs typeface="Times New Roman" panose="02020603050405020304" pitchFamily="18" charset="0"/>
              </a:rPr>
              <a:t>• Dürüstlük</a:t>
            </a:r>
          </a:p>
          <a:p>
            <a:r>
              <a:rPr lang="tr-TR" sz="1800" dirty="0" smtClean="0">
                <a:solidFill>
                  <a:schemeClr val="tx1"/>
                </a:solidFill>
                <a:latin typeface="Times New Roman" panose="02020603050405020304" pitchFamily="18" charset="0"/>
                <a:cs typeface="Times New Roman" panose="02020603050405020304" pitchFamily="18" charset="0"/>
              </a:rPr>
              <a:t>• Çalışanlar ve diğer paydaşların memnuniyeti</a:t>
            </a:r>
          </a:p>
          <a:p>
            <a:endParaRPr lang="tr-TR" sz="1800" dirty="0">
              <a:latin typeface="Times New Roman" panose="02020603050405020304" pitchFamily="18" charset="0"/>
              <a:cs typeface="Times New Roman" panose="02020603050405020304" pitchFamily="18" charset="0"/>
            </a:endParaRPr>
          </a:p>
        </p:txBody>
      </p:sp>
      <p:pic>
        <p:nvPicPr>
          <p:cNvPr id="17" name="Resim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2080" y="22762168"/>
            <a:ext cx="4500350" cy="2350007"/>
          </a:xfrm>
          <a:prstGeom prst="rect">
            <a:avLst/>
          </a:prstGeom>
        </p:spPr>
      </p:pic>
      <p:pic>
        <p:nvPicPr>
          <p:cNvPr id="18" name="Resim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4829" y="21669188"/>
            <a:ext cx="4688481" cy="2267984"/>
          </a:xfrm>
          <a:prstGeom prst="rect">
            <a:avLst/>
          </a:prstGeom>
        </p:spPr>
      </p:pic>
      <p:pic>
        <p:nvPicPr>
          <p:cNvPr id="19" name="Resim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15053" y="22762168"/>
            <a:ext cx="4436775" cy="2350006"/>
          </a:xfrm>
          <a:prstGeom prst="rect">
            <a:avLst/>
          </a:prstGeom>
        </p:spPr>
      </p:pic>
    </p:spTree>
    <p:extLst>
      <p:ext uri="{BB962C8B-B14F-4D97-AF65-F5344CB8AC3E}">
        <p14:creationId xmlns:p14="http://schemas.microsoft.com/office/powerpoint/2010/main" val="3900162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491</Words>
  <Application>Microsoft Office PowerPoint</Application>
  <PresentationFormat>Özel</PresentationFormat>
  <Paragraphs>46</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Teması</vt:lpstr>
      <vt:lpstr>PowerPoint Sunusu</vt:lpstr>
    </vt:vector>
  </TitlesOfParts>
  <Company>BiLKANCOMPUTERS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BiLKANCOMPUTERS</dc:creator>
  <cp:lastModifiedBy>BiLKANCOMPUTERS</cp:lastModifiedBy>
  <cp:revision>12</cp:revision>
  <dcterms:created xsi:type="dcterms:W3CDTF">2020-06-03T13:28:10Z</dcterms:created>
  <dcterms:modified xsi:type="dcterms:W3CDTF">2020-06-03T15:58:56Z</dcterms:modified>
</cp:coreProperties>
</file>