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25199975" cy="323992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ve Kavak" initials="MK" lastIdx="1" clrIdx="0">
    <p:extLst>
      <p:ext uri="{19B8F6BF-5375-455C-9EA6-DF929625EA0E}">
        <p15:presenceInfo xmlns:p15="http://schemas.microsoft.com/office/powerpoint/2012/main" userId="a824eed8d598bcd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9"/>
  </p:normalViewPr>
  <p:slideViewPr>
    <p:cSldViewPr snapToGrid="0">
      <p:cViewPr>
        <p:scale>
          <a:sx n="44" d="100"/>
          <a:sy n="44" d="100"/>
        </p:scale>
        <p:origin x="142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DA334E-BD0B-4320-8B4B-177AEBA4430A}" type="datetimeFigureOut">
              <a:rPr lang="tr-TR" smtClean="0"/>
              <a:t>12.06.2020</a:t>
            </a:fld>
            <a:endParaRPr lang="tr-TR"/>
          </a:p>
        </p:txBody>
      </p:sp>
      <p:sp>
        <p:nvSpPr>
          <p:cNvPr id="4" name="Slayt Resmi Yer Tutucusu 3"/>
          <p:cNvSpPr>
            <a:spLocks noGrp="1" noRot="1" noChangeAspect="1"/>
          </p:cNvSpPr>
          <p:nvPr>
            <p:ph type="sldImg" idx="2"/>
          </p:nvPr>
        </p:nvSpPr>
        <p:spPr>
          <a:xfrm>
            <a:off x="2228850" y="1143000"/>
            <a:ext cx="24003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6FA5B-75A9-4ABF-84CA-B466D0B27C51}" type="slidenum">
              <a:rPr lang="tr-TR" smtClean="0"/>
              <a:t>‹#›</a:t>
            </a:fld>
            <a:endParaRPr lang="tr-TR"/>
          </a:p>
        </p:txBody>
      </p:sp>
    </p:spTree>
    <p:extLst>
      <p:ext uri="{BB962C8B-B14F-4D97-AF65-F5344CB8AC3E}">
        <p14:creationId xmlns:p14="http://schemas.microsoft.com/office/powerpoint/2010/main" val="160596666"/>
      </p:ext>
    </p:extLst>
  </p:cSld>
  <p:clrMap bg1="lt1" tx1="dk1" bg2="lt2" tx2="dk2" accent1="accent1" accent2="accent2" accent3="accent3" accent4="accent4" accent5="accent5" accent6="accent6" hlink="hlink" folHlink="folHlink"/>
  <p:notesStyle>
    <a:lvl1pPr marL="0" algn="l" defTabSz="2073585" rtl="0" eaLnBrk="1" latinLnBrk="0" hangingPunct="1">
      <a:defRPr sz="2721" kern="1200">
        <a:solidFill>
          <a:schemeClr val="tx1"/>
        </a:solidFill>
        <a:latin typeface="+mn-lt"/>
        <a:ea typeface="+mn-ea"/>
        <a:cs typeface="+mn-cs"/>
      </a:defRPr>
    </a:lvl1pPr>
    <a:lvl2pPr marL="1036792" algn="l" defTabSz="2073585" rtl="0" eaLnBrk="1" latinLnBrk="0" hangingPunct="1">
      <a:defRPr sz="2721" kern="1200">
        <a:solidFill>
          <a:schemeClr val="tx1"/>
        </a:solidFill>
        <a:latin typeface="+mn-lt"/>
        <a:ea typeface="+mn-ea"/>
        <a:cs typeface="+mn-cs"/>
      </a:defRPr>
    </a:lvl2pPr>
    <a:lvl3pPr marL="2073585" algn="l" defTabSz="2073585" rtl="0" eaLnBrk="1" latinLnBrk="0" hangingPunct="1">
      <a:defRPr sz="2721" kern="1200">
        <a:solidFill>
          <a:schemeClr val="tx1"/>
        </a:solidFill>
        <a:latin typeface="+mn-lt"/>
        <a:ea typeface="+mn-ea"/>
        <a:cs typeface="+mn-cs"/>
      </a:defRPr>
    </a:lvl3pPr>
    <a:lvl4pPr marL="3110377" algn="l" defTabSz="2073585" rtl="0" eaLnBrk="1" latinLnBrk="0" hangingPunct="1">
      <a:defRPr sz="2721" kern="1200">
        <a:solidFill>
          <a:schemeClr val="tx1"/>
        </a:solidFill>
        <a:latin typeface="+mn-lt"/>
        <a:ea typeface="+mn-ea"/>
        <a:cs typeface="+mn-cs"/>
      </a:defRPr>
    </a:lvl4pPr>
    <a:lvl5pPr marL="4147170" algn="l" defTabSz="2073585" rtl="0" eaLnBrk="1" latinLnBrk="0" hangingPunct="1">
      <a:defRPr sz="2721" kern="1200">
        <a:solidFill>
          <a:schemeClr val="tx1"/>
        </a:solidFill>
        <a:latin typeface="+mn-lt"/>
        <a:ea typeface="+mn-ea"/>
        <a:cs typeface="+mn-cs"/>
      </a:defRPr>
    </a:lvl5pPr>
    <a:lvl6pPr marL="5183962" algn="l" defTabSz="2073585" rtl="0" eaLnBrk="1" latinLnBrk="0" hangingPunct="1">
      <a:defRPr sz="2721" kern="1200">
        <a:solidFill>
          <a:schemeClr val="tx1"/>
        </a:solidFill>
        <a:latin typeface="+mn-lt"/>
        <a:ea typeface="+mn-ea"/>
        <a:cs typeface="+mn-cs"/>
      </a:defRPr>
    </a:lvl6pPr>
    <a:lvl7pPr marL="6220755" algn="l" defTabSz="2073585" rtl="0" eaLnBrk="1" latinLnBrk="0" hangingPunct="1">
      <a:defRPr sz="2721" kern="1200">
        <a:solidFill>
          <a:schemeClr val="tx1"/>
        </a:solidFill>
        <a:latin typeface="+mn-lt"/>
        <a:ea typeface="+mn-ea"/>
        <a:cs typeface="+mn-cs"/>
      </a:defRPr>
    </a:lvl7pPr>
    <a:lvl8pPr marL="7257547" algn="l" defTabSz="2073585" rtl="0" eaLnBrk="1" latinLnBrk="0" hangingPunct="1">
      <a:defRPr sz="2721" kern="1200">
        <a:solidFill>
          <a:schemeClr val="tx1"/>
        </a:solidFill>
        <a:latin typeface="+mn-lt"/>
        <a:ea typeface="+mn-ea"/>
        <a:cs typeface="+mn-cs"/>
      </a:defRPr>
    </a:lvl8pPr>
    <a:lvl9pPr marL="8294340" algn="l" defTabSz="2073585" rtl="0" eaLnBrk="1" latinLnBrk="0" hangingPunct="1">
      <a:defRPr sz="272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2228850" y="1143000"/>
            <a:ext cx="2400300"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FC6FA5B-75A9-4ABF-84CA-B466D0B27C51}" type="slidenum">
              <a:rPr lang="tr-TR" smtClean="0"/>
              <a:t>1</a:t>
            </a:fld>
            <a:endParaRPr lang="tr-TR"/>
          </a:p>
        </p:txBody>
      </p:sp>
    </p:spTree>
    <p:extLst>
      <p:ext uri="{BB962C8B-B14F-4D97-AF65-F5344CB8AC3E}">
        <p14:creationId xmlns:p14="http://schemas.microsoft.com/office/powerpoint/2010/main" val="72033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302386"/>
            <a:ext cx="21419979" cy="1127975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7017128"/>
            <a:ext cx="18899981" cy="7822326"/>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A03B99F-C808-47A3-9E6E-E7350C150874}"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279131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03B99F-C808-47A3-9E6E-E7350C150874}"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3698114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724962"/>
            <a:ext cx="5433745" cy="2745689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724962"/>
            <a:ext cx="15986234" cy="274568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03B99F-C808-47A3-9E6E-E7350C150874}"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1910893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03B99F-C808-47A3-9E6E-E7350C150874}"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1764194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077332"/>
            <a:ext cx="21734978" cy="13477201"/>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1682033"/>
            <a:ext cx="21734978" cy="7087342"/>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03B99F-C808-47A3-9E6E-E7350C150874}"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2687902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8624810"/>
            <a:ext cx="10709989" cy="205570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03B99F-C808-47A3-9E6E-E7350C150874}" type="datetimeFigureOut">
              <a:rPr lang="tr-TR" smtClean="0"/>
              <a:t>12.06.2020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133728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724969"/>
            <a:ext cx="21734978" cy="626236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7942328"/>
            <a:ext cx="10660769"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1834740"/>
            <a:ext cx="10660769"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7942328"/>
            <a:ext cx="10713272" cy="3892412"/>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1834740"/>
            <a:ext cx="10713272" cy="174071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03B99F-C808-47A3-9E6E-E7350C150874}" type="datetimeFigureOut">
              <a:rPr lang="tr-TR" smtClean="0"/>
              <a:t>12.06.2020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328830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A03B99F-C808-47A3-9E6E-E7350C150874}" type="datetimeFigureOut">
              <a:rPr lang="tr-TR" smtClean="0"/>
              <a:t>12.06.2020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392765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3B99F-C808-47A3-9E6E-E7350C150874}" type="datetimeFigureOut">
              <a:rPr lang="tr-TR" smtClean="0"/>
              <a:t>12.06.2020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55458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4664905"/>
            <a:ext cx="12757487" cy="23024494"/>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03B99F-C808-47A3-9E6E-E7350C150874}" type="datetimeFigureOut">
              <a:rPr lang="tr-TR" smtClean="0"/>
              <a:t>12.06.2020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216241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159952"/>
            <a:ext cx="8127648" cy="7559834"/>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4664905"/>
            <a:ext cx="12757487" cy="23024494"/>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9719786"/>
            <a:ext cx="8127648" cy="18007107"/>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03B99F-C808-47A3-9E6E-E7350C150874}" type="datetimeFigureOut">
              <a:rPr lang="tr-TR" smtClean="0"/>
              <a:t>12.06.2020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4D13A1A-55DD-4B21-B77A-7626222754A9}" type="slidenum">
              <a:rPr lang="tr-TR" smtClean="0"/>
              <a:t>‹#›</a:t>
            </a:fld>
            <a:endParaRPr lang="tr-TR"/>
          </a:p>
        </p:txBody>
      </p:sp>
    </p:spTree>
    <p:extLst>
      <p:ext uri="{BB962C8B-B14F-4D97-AF65-F5344CB8AC3E}">
        <p14:creationId xmlns:p14="http://schemas.microsoft.com/office/powerpoint/2010/main" val="70311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724969"/>
            <a:ext cx="21734978" cy="626236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8624810"/>
            <a:ext cx="21734978" cy="2055705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0029347"/>
            <a:ext cx="5669994" cy="1724962"/>
          </a:xfrm>
          <a:prstGeom prst="rect">
            <a:avLst/>
          </a:prstGeom>
        </p:spPr>
        <p:txBody>
          <a:bodyPr vert="horz" lIns="91440" tIns="45720" rIns="91440" bIns="45720" rtlCol="0" anchor="ctr"/>
          <a:lstStyle>
            <a:lvl1pPr algn="l">
              <a:defRPr sz="3307">
                <a:solidFill>
                  <a:schemeClr val="tx1">
                    <a:tint val="75000"/>
                  </a:schemeClr>
                </a:solidFill>
              </a:defRPr>
            </a:lvl1pPr>
          </a:lstStyle>
          <a:p>
            <a:fld id="{DA03B99F-C808-47A3-9E6E-E7350C150874}" type="datetimeFigureOut">
              <a:rPr lang="tr-TR" smtClean="0"/>
              <a:t>12.06.2020</a:t>
            </a:fld>
            <a:endParaRPr lang="tr-TR"/>
          </a:p>
        </p:txBody>
      </p:sp>
      <p:sp>
        <p:nvSpPr>
          <p:cNvPr id="5" name="Footer Placeholder 4"/>
          <p:cNvSpPr>
            <a:spLocks noGrp="1"/>
          </p:cNvSpPr>
          <p:nvPr>
            <p:ph type="ftr" sz="quarter" idx="3"/>
          </p:nvPr>
        </p:nvSpPr>
        <p:spPr>
          <a:xfrm>
            <a:off x="8347492" y="30029347"/>
            <a:ext cx="8504992" cy="1724962"/>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0029347"/>
            <a:ext cx="5669994" cy="1724962"/>
          </a:xfrm>
          <a:prstGeom prst="rect">
            <a:avLst/>
          </a:prstGeom>
        </p:spPr>
        <p:txBody>
          <a:bodyPr vert="horz" lIns="91440" tIns="45720" rIns="91440" bIns="45720" rtlCol="0" anchor="ctr"/>
          <a:lstStyle>
            <a:lvl1pPr algn="r">
              <a:defRPr sz="3307">
                <a:solidFill>
                  <a:schemeClr val="tx1">
                    <a:tint val="75000"/>
                  </a:schemeClr>
                </a:solidFill>
              </a:defRPr>
            </a:lvl1pPr>
          </a:lstStyle>
          <a:p>
            <a:fld id="{84D13A1A-55DD-4B21-B77A-7626222754A9}" type="slidenum">
              <a:rPr lang="tr-TR" smtClean="0"/>
              <a:t>‹#›</a:t>
            </a:fld>
            <a:endParaRPr lang="tr-TR"/>
          </a:p>
        </p:txBody>
      </p:sp>
    </p:spTree>
    <p:extLst>
      <p:ext uri="{BB962C8B-B14F-4D97-AF65-F5344CB8AC3E}">
        <p14:creationId xmlns:p14="http://schemas.microsoft.com/office/powerpoint/2010/main" val="325988530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fif"/><Relationship Id="rId3" Type="http://schemas.openxmlformats.org/officeDocument/2006/relationships/image" Target="../media/image1.jpg"/><Relationship Id="rId7" Type="http://schemas.openxmlformats.org/officeDocument/2006/relationships/image" Target="../media/image5.jf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fif"/><Relationship Id="rId5" Type="http://schemas.openxmlformats.org/officeDocument/2006/relationships/image" Target="../media/image3.jp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6000">
              <a:schemeClr val="accent3">
                <a:lumMod val="60000"/>
                <a:lumOff val="40000"/>
              </a:schemeClr>
            </a:gs>
            <a:gs pos="0">
              <a:schemeClr val="accent6">
                <a:lumMod val="7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pic>
        <p:nvPicPr>
          <p:cNvPr id="60" name="Resim 59" descr="kişi, iç mekan, adam, pencere içeren bir resim&#10;&#10;Açıklama otomatik olarak oluşturuldu">
            <a:extLst>
              <a:ext uri="{FF2B5EF4-FFF2-40B4-BE49-F238E27FC236}">
                <a16:creationId xmlns:a16="http://schemas.microsoft.com/office/drawing/2014/main" id="{4B2990B0-327B-4C11-BE7A-EFB88D623C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16448" y="14380476"/>
            <a:ext cx="5394508" cy="3812400"/>
          </a:xfrm>
          <a:prstGeom prst="rect">
            <a:avLst/>
          </a:prstGeom>
        </p:spPr>
      </p:pic>
      <p:pic>
        <p:nvPicPr>
          <p:cNvPr id="58" name="Resim 57" descr="kişi, iç mekan, oynama, oda içeren bir resim&#10;&#10;Açıklama otomatik olarak oluşturuldu">
            <a:extLst>
              <a:ext uri="{FF2B5EF4-FFF2-40B4-BE49-F238E27FC236}">
                <a16:creationId xmlns:a16="http://schemas.microsoft.com/office/drawing/2014/main" id="{B6D8E7A9-1EC0-464C-9B4D-AFADE6ABD6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12670" y="14517372"/>
            <a:ext cx="5218014" cy="3751795"/>
          </a:xfrm>
          <a:prstGeom prst="rect">
            <a:avLst/>
          </a:prstGeom>
        </p:spPr>
      </p:pic>
      <p:pic>
        <p:nvPicPr>
          <p:cNvPr id="54" name="Resim 53" descr="kişi, iç mekan, tutma, adam içeren bir resim&#10;&#10;Açıklama otomatik olarak oluşturuldu">
            <a:extLst>
              <a:ext uri="{FF2B5EF4-FFF2-40B4-BE49-F238E27FC236}">
                <a16:creationId xmlns:a16="http://schemas.microsoft.com/office/drawing/2014/main" id="{FCB1DF68-D3DD-463F-8E58-E9CE2DF0C9E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12670" y="9871051"/>
            <a:ext cx="5218014" cy="3248025"/>
          </a:xfrm>
          <a:prstGeom prst="rect">
            <a:avLst/>
          </a:prstGeom>
        </p:spPr>
      </p:pic>
      <p:sp>
        <p:nvSpPr>
          <p:cNvPr id="4" name="Metin kutusu 3">
            <a:extLst>
              <a:ext uri="{FF2B5EF4-FFF2-40B4-BE49-F238E27FC236}">
                <a16:creationId xmlns:a16="http://schemas.microsoft.com/office/drawing/2014/main" id="{138AACE9-1EB5-453A-8672-7058353AA714}"/>
              </a:ext>
            </a:extLst>
          </p:cNvPr>
          <p:cNvSpPr txBox="1"/>
          <p:nvPr/>
        </p:nvSpPr>
        <p:spPr>
          <a:xfrm>
            <a:off x="6028249" y="719727"/>
            <a:ext cx="13478895" cy="3416320"/>
          </a:xfrm>
          <a:prstGeom prst="rect">
            <a:avLst/>
          </a:prstGeom>
          <a:noFill/>
        </p:spPr>
        <p:txBody>
          <a:bodyPr wrap="square" rtlCol="0">
            <a:spAutoFit/>
          </a:bodyPr>
          <a:lstStyle/>
          <a:p>
            <a:pPr algn="ctr"/>
            <a:r>
              <a:rPr lang="tr-TR" sz="5400" b="1" dirty="0">
                <a:solidFill>
                  <a:srgbClr val="C00000"/>
                </a:solidFill>
                <a:latin typeface="Times New Roman" panose="02020603050405020304" pitchFamily="18" charset="0"/>
                <a:cs typeface="Times New Roman" panose="02020603050405020304" pitchFamily="18" charset="0"/>
              </a:rPr>
              <a:t>YAKIN DOĞU ÜNİVERSİTESİ</a:t>
            </a:r>
          </a:p>
          <a:p>
            <a:pPr algn="ctr"/>
            <a:r>
              <a:rPr lang="tr-TR" sz="5400" b="1" dirty="0">
                <a:solidFill>
                  <a:srgbClr val="C00000"/>
                </a:solidFill>
                <a:latin typeface="Times New Roman" panose="02020603050405020304" pitchFamily="18" charset="0"/>
                <a:cs typeface="Times New Roman" panose="02020603050405020304" pitchFamily="18" charset="0"/>
              </a:rPr>
              <a:t>SAĞLIK BİLİMLERİ FAKÜLTESİ</a:t>
            </a:r>
          </a:p>
          <a:p>
            <a:pPr algn="ctr"/>
            <a:r>
              <a:rPr lang="tr-TR" sz="5400" b="1" dirty="0">
                <a:solidFill>
                  <a:srgbClr val="C00000"/>
                </a:solidFill>
                <a:latin typeface="Times New Roman" panose="02020603050405020304" pitchFamily="18" charset="0"/>
                <a:cs typeface="Times New Roman" panose="02020603050405020304" pitchFamily="18" charset="0"/>
              </a:rPr>
              <a:t>FİZYOTERAPİ ve REHABİLİTASYON BÖLÜMÜ</a:t>
            </a:r>
          </a:p>
        </p:txBody>
      </p:sp>
      <p:pic>
        <p:nvPicPr>
          <p:cNvPr id="6" name="Resim 5" descr="çizim içeren bir resim&#10;&#10;Açıklama otomatik olarak oluşturuldu">
            <a:extLst>
              <a:ext uri="{FF2B5EF4-FFF2-40B4-BE49-F238E27FC236}">
                <a16:creationId xmlns:a16="http://schemas.microsoft.com/office/drawing/2014/main" id="{5E4B9BAD-4140-4343-B63F-E5FF6A3459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6198" y="719727"/>
            <a:ext cx="4764483" cy="3726041"/>
          </a:xfrm>
          <a:prstGeom prst="rect">
            <a:avLst/>
          </a:prstGeom>
        </p:spPr>
      </p:pic>
      <p:sp>
        <p:nvSpPr>
          <p:cNvPr id="9" name="Metin kutusu 8">
            <a:extLst>
              <a:ext uri="{FF2B5EF4-FFF2-40B4-BE49-F238E27FC236}">
                <a16:creationId xmlns:a16="http://schemas.microsoft.com/office/drawing/2014/main" id="{D63579E9-0D9B-4070-9956-184ECA500109}"/>
              </a:ext>
            </a:extLst>
          </p:cNvPr>
          <p:cNvSpPr txBox="1"/>
          <p:nvPr/>
        </p:nvSpPr>
        <p:spPr>
          <a:xfrm>
            <a:off x="972108" y="5331880"/>
            <a:ext cx="9468158" cy="4016484"/>
          </a:xfrm>
          <a:prstGeom prst="rect">
            <a:avLst/>
          </a:prstGeom>
          <a:noFill/>
          <a:ln w="3175">
            <a:noFill/>
          </a:ln>
        </p:spPr>
        <p:txBody>
          <a:bodyPr wrap="square" rtlCol="0">
            <a:spAutoFit/>
          </a:bodyPr>
          <a:lstStyle/>
          <a:p>
            <a:pPr algn="ctr"/>
            <a:r>
              <a:rPr lang="tr-TR" sz="4000" b="1" dirty="0">
                <a:solidFill>
                  <a:schemeClr val="accent1">
                    <a:lumMod val="50000"/>
                  </a:schemeClr>
                </a:solidFill>
                <a:latin typeface="Times New Roman" panose="02020603050405020304" pitchFamily="18" charset="0"/>
                <a:cs typeface="Times New Roman" panose="02020603050405020304" pitchFamily="18" charset="0"/>
              </a:rPr>
              <a:t>FİZYOTERAPİ ve REHABİLİTASYON NEDİR?</a:t>
            </a:r>
          </a:p>
          <a:p>
            <a:pPr algn="just"/>
            <a:r>
              <a:rPr lang="tr-TR" sz="3500" dirty="0">
                <a:solidFill>
                  <a:schemeClr val="accent1">
                    <a:lumMod val="50000"/>
                  </a:schemeClr>
                </a:solidFill>
                <a:latin typeface="Times New Roman" panose="02020603050405020304" pitchFamily="18" charset="0"/>
                <a:cs typeface="Times New Roman" panose="02020603050405020304" pitchFamily="18" charset="0"/>
              </a:rPr>
              <a:t>Fizyoterapi ve rehabilitasyon doğuştan ya da sonradan kazanılmış sağlık sorunlarına yönelik  hareketi ve fonksiyonu restore eden, kişinin günlük yaşamdaki rolünü yerine getirebilmesi için gerekli uygulamaları yapan bilim dalıdır.</a:t>
            </a:r>
          </a:p>
        </p:txBody>
      </p:sp>
      <p:sp>
        <p:nvSpPr>
          <p:cNvPr id="25" name="Dikdörtgen 24">
            <a:extLst>
              <a:ext uri="{FF2B5EF4-FFF2-40B4-BE49-F238E27FC236}">
                <a16:creationId xmlns:a16="http://schemas.microsoft.com/office/drawing/2014/main" id="{8E5A0634-B358-4687-A2AA-1AE4B8E7692C}"/>
              </a:ext>
            </a:extLst>
          </p:cNvPr>
          <p:cNvSpPr/>
          <p:nvPr/>
        </p:nvSpPr>
        <p:spPr>
          <a:xfrm>
            <a:off x="4077128" y="13427384"/>
            <a:ext cx="12000442" cy="8000295"/>
          </a:xfrm>
          <a:prstGeom prst="rect">
            <a:avLst/>
          </a:prstGeom>
        </p:spPr>
        <p:txBody>
          <a:bodyPr/>
          <a:lstStyle/>
          <a:p>
            <a:pPr lvl="0">
              <a:buChar char="•"/>
            </a:pPr>
            <a:endParaRPr lang="tr-TR"/>
          </a:p>
          <a:p>
            <a:pPr lvl="0">
              <a:buChar char="•"/>
            </a:pPr>
            <a:endParaRPr lang="tr-TR"/>
          </a:p>
          <a:p>
            <a:pPr lvl="0">
              <a:buChar char="•"/>
            </a:pPr>
            <a:endParaRPr lang="tr-TR"/>
          </a:p>
          <a:p>
            <a:pPr lvl="0">
              <a:buChar char="•"/>
            </a:pPr>
            <a:endParaRPr lang="tr-TR"/>
          </a:p>
          <a:p>
            <a:pPr lvl="0">
              <a:buChar char="•"/>
            </a:pPr>
            <a:endParaRPr lang="tr-TR"/>
          </a:p>
        </p:txBody>
      </p:sp>
      <p:sp>
        <p:nvSpPr>
          <p:cNvPr id="48" name="Metin kutusu 47">
            <a:extLst>
              <a:ext uri="{FF2B5EF4-FFF2-40B4-BE49-F238E27FC236}">
                <a16:creationId xmlns:a16="http://schemas.microsoft.com/office/drawing/2014/main" id="{3E222973-F2FB-4BF8-93EA-32B63B282EEF}"/>
              </a:ext>
            </a:extLst>
          </p:cNvPr>
          <p:cNvSpPr txBox="1"/>
          <p:nvPr/>
        </p:nvSpPr>
        <p:spPr>
          <a:xfrm>
            <a:off x="972106" y="10380476"/>
            <a:ext cx="9468159" cy="707886"/>
          </a:xfrm>
          <a:prstGeom prst="rect">
            <a:avLst/>
          </a:prstGeom>
          <a:noFill/>
        </p:spPr>
        <p:txBody>
          <a:bodyPr wrap="square" rtlCol="0">
            <a:spAutoFit/>
          </a:bodyPr>
          <a:lstStyle/>
          <a:p>
            <a:pPr algn="ctr"/>
            <a:r>
              <a:rPr lang="tr-TR" sz="4000" b="1" dirty="0">
                <a:solidFill>
                  <a:schemeClr val="accent1">
                    <a:lumMod val="50000"/>
                  </a:schemeClr>
                </a:solidFill>
                <a:latin typeface="Times New Roman" panose="02020603050405020304" pitchFamily="18" charset="0"/>
                <a:cs typeface="Times New Roman" panose="02020603050405020304" pitchFamily="18" charset="0"/>
              </a:rPr>
              <a:t>FİZYOTERAPİSTİN GÖREVLERİ</a:t>
            </a:r>
          </a:p>
        </p:txBody>
      </p:sp>
      <p:sp>
        <p:nvSpPr>
          <p:cNvPr id="50" name="Metin kutusu 49">
            <a:extLst>
              <a:ext uri="{FF2B5EF4-FFF2-40B4-BE49-F238E27FC236}">
                <a16:creationId xmlns:a16="http://schemas.microsoft.com/office/drawing/2014/main" id="{77F2D6C8-4762-4B38-BB88-1EE8BBB7515E}"/>
              </a:ext>
            </a:extLst>
          </p:cNvPr>
          <p:cNvSpPr txBox="1"/>
          <p:nvPr/>
        </p:nvSpPr>
        <p:spPr>
          <a:xfrm>
            <a:off x="11326148" y="5326627"/>
            <a:ext cx="13007269" cy="4031873"/>
          </a:xfrm>
          <a:prstGeom prst="rect">
            <a:avLst/>
          </a:prstGeom>
          <a:noFill/>
        </p:spPr>
        <p:txBody>
          <a:bodyPr wrap="square" rtlCol="0">
            <a:spAutoFit/>
          </a:bodyPr>
          <a:lstStyle/>
          <a:p>
            <a:pPr algn="ctr"/>
            <a:r>
              <a:rPr lang="tr-TR" sz="4000" b="1" dirty="0">
                <a:solidFill>
                  <a:schemeClr val="accent1">
                    <a:lumMod val="50000"/>
                  </a:schemeClr>
                </a:solidFill>
                <a:latin typeface="Times New Roman" panose="02020603050405020304" pitchFamily="18" charset="0"/>
                <a:cs typeface="Times New Roman" panose="02020603050405020304" pitchFamily="18" charset="0"/>
              </a:rPr>
              <a:t>FİZYOTERAPİSTİN ROLÜ</a:t>
            </a:r>
          </a:p>
          <a:p>
            <a:pPr algn="just"/>
            <a:r>
              <a:rPr lang="tr-TR" sz="3500" dirty="0">
                <a:solidFill>
                  <a:schemeClr val="accent1">
                    <a:lumMod val="50000"/>
                  </a:schemeClr>
                </a:solidFill>
                <a:latin typeface="Times New Roman" panose="02020603050405020304" pitchFamily="18" charset="0"/>
                <a:cs typeface="Times New Roman" panose="02020603050405020304" pitchFamily="18" charset="0"/>
              </a:rPr>
              <a:t>Fizyoterapistler hareket ve fonksiyonun çeşitli nedenlerle tehdit edildiği bütün durumlarda bağımsız hareket ve sağlıkla ilgili yaşam kalitesinin arttırılmasında her geçen gün sayıları artan  yaklaşımlarla hizmet vermektedirler. Dünyada ve ülkemizde toplumların bugün ve  gelecekteki olası ihtiyaçları fizyoterapistlik mesleğinin gelişimini kaçınılmaz kılmaktadır.</a:t>
            </a:r>
          </a:p>
        </p:txBody>
      </p:sp>
      <p:sp>
        <p:nvSpPr>
          <p:cNvPr id="55" name="Konuşma Balonu: Köşeleri Yuvarlanmış Dikdörtgen 54">
            <a:extLst>
              <a:ext uri="{FF2B5EF4-FFF2-40B4-BE49-F238E27FC236}">
                <a16:creationId xmlns:a16="http://schemas.microsoft.com/office/drawing/2014/main" id="{358E6B3E-9107-4794-A6A3-93D77C48D919}"/>
              </a:ext>
            </a:extLst>
          </p:cNvPr>
          <p:cNvSpPr/>
          <p:nvPr/>
        </p:nvSpPr>
        <p:spPr>
          <a:xfrm>
            <a:off x="1056198" y="11477777"/>
            <a:ext cx="9468159" cy="3015057"/>
          </a:xfrm>
          <a:prstGeom prst="wedgeRoundRectCallout">
            <a:avLst>
              <a:gd name="adj1" fmla="val 21063"/>
              <a:gd name="adj2" fmla="val 6854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3500" dirty="0">
                <a:solidFill>
                  <a:schemeClr val="accent1">
                    <a:lumMod val="50000"/>
                  </a:schemeClr>
                </a:solidFill>
                <a:latin typeface="Times New Roman" panose="02020603050405020304" pitchFamily="18" charset="0"/>
                <a:cs typeface="Times New Roman" panose="02020603050405020304" pitchFamily="18" charset="0"/>
              </a:rPr>
              <a:t>Hastanın kas, sinir ve eklem fonksiyonunu çeşitli cihazlarla ve testlerle değerlendirir. Elde ettiği sonuçlara göre hastaya elektroterapi, egzersiz tedavisi ve manuel teknikler gibi tedavi yöntemleri uygular.</a:t>
            </a:r>
          </a:p>
        </p:txBody>
      </p:sp>
      <p:sp>
        <p:nvSpPr>
          <p:cNvPr id="56" name="Konuşma Balonu: Köşeleri Yuvarlanmış Dikdörtgen 55">
            <a:extLst>
              <a:ext uri="{FF2B5EF4-FFF2-40B4-BE49-F238E27FC236}">
                <a16:creationId xmlns:a16="http://schemas.microsoft.com/office/drawing/2014/main" id="{7803A9E5-C242-431D-8549-E4B9F50C7933}"/>
              </a:ext>
            </a:extLst>
          </p:cNvPr>
          <p:cNvSpPr/>
          <p:nvPr/>
        </p:nvSpPr>
        <p:spPr>
          <a:xfrm>
            <a:off x="972106" y="15132055"/>
            <a:ext cx="9468159" cy="4289556"/>
          </a:xfrm>
          <a:prstGeom prst="wedgeRoundRectCallout">
            <a:avLst>
              <a:gd name="adj1" fmla="val 58049"/>
              <a:gd name="adj2" fmla="val 4737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3500" dirty="0">
                <a:solidFill>
                  <a:schemeClr val="accent1">
                    <a:lumMod val="50000"/>
                  </a:schemeClr>
                </a:solidFill>
                <a:latin typeface="Times New Roman" panose="02020603050405020304" pitchFamily="18" charset="0"/>
                <a:cs typeface="Times New Roman" panose="02020603050405020304" pitchFamily="18" charset="0"/>
              </a:rPr>
              <a:t>Fiziksel ve fonksiyonel performans/kapasite, günlük yaşam aktiviteleri, ağrı, duyu, yardımcı araç-gereç, ortez-protezlere yönelik ölçme ve değerlendirme yöntemleri ışığında belirlediği fizyoterapi rehabilitasyon programını planlar ve uygular.</a:t>
            </a:r>
          </a:p>
        </p:txBody>
      </p:sp>
      <p:sp>
        <p:nvSpPr>
          <p:cNvPr id="69" name="Dikdörtgen: Köşeleri Yuvarlatılmış 68">
            <a:extLst>
              <a:ext uri="{FF2B5EF4-FFF2-40B4-BE49-F238E27FC236}">
                <a16:creationId xmlns:a16="http://schemas.microsoft.com/office/drawing/2014/main" id="{28B6F78C-C98A-4999-9121-26F6886D1983}"/>
              </a:ext>
            </a:extLst>
          </p:cNvPr>
          <p:cNvSpPr/>
          <p:nvPr/>
        </p:nvSpPr>
        <p:spPr>
          <a:xfrm>
            <a:off x="11786455" y="19183413"/>
            <a:ext cx="12544227" cy="375179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tr-TR" sz="3500" dirty="0">
                <a:solidFill>
                  <a:schemeClr val="accent1">
                    <a:lumMod val="50000"/>
                  </a:schemeClr>
                </a:solidFill>
                <a:latin typeface="Times New Roman" panose="02020603050405020304" pitchFamily="18" charset="0"/>
                <a:cs typeface="Times New Roman" panose="02020603050405020304" pitchFamily="18" charset="0"/>
              </a:rPr>
              <a:t>Tedaviye yönelik özel egzersiz ve eğitim programları, fiziksel uygunluk eğitimi, ısı- ışık, hidroterapi, </a:t>
            </a:r>
            <a:r>
              <a:rPr lang="tr-TR" sz="3500" dirty="0" err="1">
                <a:solidFill>
                  <a:schemeClr val="accent1">
                    <a:lumMod val="50000"/>
                  </a:schemeClr>
                </a:solidFill>
                <a:latin typeface="Times New Roman" panose="02020603050405020304" pitchFamily="18" charset="0"/>
                <a:cs typeface="Times New Roman" panose="02020603050405020304" pitchFamily="18" charset="0"/>
              </a:rPr>
              <a:t>elektroterapi</a:t>
            </a:r>
            <a:r>
              <a:rPr lang="tr-TR" sz="3500" dirty="0">
                <a:solidFill>
                  <a:schemeClr val="accent1">
                    <a:lumMod val="50000"/>
                  </a:schemeClr>
                </a:solidFill>
                <a:latin typeface="Times New Roman" panose="02020603050405020304" pitchFamily="18" charset="0"/>
                <a:cs typeface="Times New Roman" panose="02020603050405020304" pitchFamily="18" charset="0"/>
              </a:rPr>
              <a:t>, manuel tedaviler, bağımsız hareketi kolaylaştırıcı düzenlemeler ve mesleki rehabilitasyon yaklaşımlarını uygulayarak sağlıklı, hasta ve engelli kişilere fizyoterapi ve rehabilitasyon hizmeti verir.</a:t>
            </a:r>
          </a:p>
        </p:txBody>
      </p:sp>
      <p:sp>
        <p:nvSpPr>
          <p:cNvPr id="70" name="Metin kutusu 69">
            <a:extLst>
              <a:ext uri="{FF2B5EF4-FFF2-40B4-BE49-F238E27FC236}">
                <a16:creationId xmlns:a16="http://schemas.microsoft.com/office/drawing/2014/main" id="{41774829-38F2-479D-9FAA-0C738285D074}"/>
              </a:ext>
            </a:extLst>
          </p:cNvPr>
          <p:cNvSpPr txBox="1"/>
          <p:nvPr/>
        </p:nvSpPr>
        <p:spPr>
          <a:xfrm>
            <a:off x="972107" y="23722415"/>
            <a:ext cx="8687986" cy="1323439"/>
          </a:xfrm>
          <a:prstGeom prst="rect">
            <a:avLst/>
          </a:prstGeom>
          <a:noFill/>
        </p:spPr>
        <p:txBody>
          <a:bodyPr wrap="square" rtlCol="0">
            <a:spAutoFit/>
          </a:bodyPr>
          <a:lstStyle/>
          <a:p>
            <a:pPr algn="ctr"/>
            <a:r>
              <a:rPr lang="tr-TR" sz="4000" b="1" dirty="0">
                <a:solidFill>
                  <a:schemeClr val="accent1">
                    <a:lumMod val="50000"/>
                  </a:schemeClr>
                </a:solidFill>
                <a:latin typeface="Times New Roman" panose="02020603050405020304" pitchFamily="18" charset="0"/>
                <a:cs typeface="Times New Roman" panose="02020603050405020304" pitchFamily="18" charset="0"/>
              </a:rPr>
              <a:t>FİZYOTERAPİSTİN ÇALIŞMA ALANLARI</a:t>
            </a:r>
          </a:p>
        </p:txBody>
      </p:sp>
      <p:sp>
        <p:nvSpPr>
          <p:cNvPr id="86" name="Metin kutusu 85">
            <a:extLst>
              <a:ext uri="{FF2B5EF4-FFF2-40B4-BE49-F238E27FC236}">
                <a16:creationId xmlns:a16="http://schemas.microsoft.com/office/drawing/2014/main" id="{B5A654BF-C3BA-4D62-B30D-5AA7AB328E2B}"/>
              </a:ext>
            </a:extLst>
          </p:cNvPr>
          <p:cNvSpPr txBox="1"/>
          <p:nvPr/>
        </p:nvSpPr>
        <p:spPr>
          <a:xfrm>
            <a:off x="972106" y="25435269"/>
            <a:ext cx="8352591" cy="6463308"/>
          </a:xfrm>
          <a:prstGeom prst="rect">
            <a:avLst/>
          </a:prstGeom>
          <a:noFill/>
        </p:spPr>
        <p:txBody>
          <a:bodyPr wrap="square" rtlCol="0">
            <a:spAutoFit/>
          </a:bodyPr>
          <a:lstStyle/>
          <a:p>
            <a:r>
              <a:rPr lang="tr-TR" sz="3500" dirty="0">
                <a:solidFill>
                  <a:schemeClr val="accent1">
                    <a:lumMod val="50000"/>
                  </a:schemeClr>
                </a:solidFill>
                <a:latin typeface="Times New Roman" panose="02020603050405020304" pitchFamily="18" charset="0"/>
                <a:cs typeface="Times New Roman" panose="02020603050405020304" pitchFamily="18" charset="0"/>
              </a:rPr>
              <a:t>1. Yataklı Tedavi Merkezleri (Üniversite, Devlet ve Sigorta Hastaneleri vb...)</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2. Rehabilitasyon Merkezleri / Protez-Ortez Üniteleri</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3. Birinci Basamak Sağlık Hizmetleri</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4. Endüstri Alanları</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5. Okullar</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6. Spor Kulüpleri</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7. Huzur Evleri</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8. Mesleki Rehabilitasyon Merkezleri</a:t>
            </a:r>
          </a:p>
          <a:p>
            <a:r>
              <a:rPr lang="tr-TR" sz="3500" dirty="0">
                <a:solidFill>
                  <a:schemeClr val="accent1">
                    <a:lumMod val="50000"/>
                  </a:schemeClr>
                </a:solidFill>
                <a:latin typeface="Times New Roman" panose="02020603050405020304" pitchFamily="18" charset="0"/>
                <a:cs typeface="Times New Roman" panose="02020603050405020304" pitchFamily="18" charset="0"/>
              </a:rPr>
              <a:t>9.Kaplıca Merkezleri</a:t>
            </a:r>
          </a:p>
          <a:p>
            <a:endParaRPr lang="tr-TR" dirty="0"/>
          </a:p>
        </p:txBody>
      </p:sp>
      <p:pic>
        <p:nvPicPr>
          <p:cNvPr id="17" name="Resim 16" descr="çizim içeren bir resim&#10;&#10;Açıklama otomatik olarak oluşturuldu">
            <a:extLst>
              <a:ext uri="{FF2B5EF4-FFF2-40B4-BE49-F238E27FC236}">
                <a16:creationId xmlns:a16="http://schemas.microsoft.com/office/drawing/2014/main" id="{D58841D3-A4F9-4370-8FBE-3EAB65595E1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86482" y="719727"/>
            <a:ext cx="4844200" cy="3813511"/>
          </a:xfrm>
          <a:prstGeom prst="rect">
            <a:avLst/>
          </a:prstGeom>
        </p:spPr>
      </p:pic>
      <p:pic>
        <p:nvPicPr>
          <p:cNvPr id="32" name="Resim 31" descr="çizim içeren bir resim&#10;&#10;Açıklama otomatik olarak oluşturuldu">
            <a:extLst>
              <a:ext uri="{FF2B5EF4-FFF2-40B4-BE49-F238E27FC236}">
                <a16:creationId xmlns:a16="http://schemas.microsoft.com/office/drawing/2014/main" id="{67D47383-F2D5-49B5-B5BB-7C3EF0F244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2106" y="20328563"/>
            <a:ext cx="9468159" cy="3015056"/>
          </a:xfrm>
          <a:prstGeom prst="rect">
            <a:avLst/>
          </a:prstGeom>
        </p:spPr>
      </p:pic>
      <p:pic>
        <p:nvPicPr>
          <p:cNvPr id="7" name="Resim 6" descr="kişi, pencere, oturma, iç mekan içeren bir resim&#10;&#10;Açıklama otomatik olarak oluşturuldu">
            <a:extLst>
              <a:ext uri="{FF2B5EF4-FFF2-40B4-BE49-F238E27FC236}">
                <a16:creationId xmlns:a16="http://schemas.microsoft.com/office/drawing/2014/main" id="{B830321C-E65E-4B49-BB26-E3A311EB660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318304" y="9724863"/>
            <a:ext cx="5392652" cy="3608545"/>
          </a:xfrm>
          <a:prstGeom prst="rect">
            <a:avLst/>
          </a:prstGeom>
        </p:spPr>
      </p:pic>
      <p:sp>
        <p:nvSpPr>
          <p:cNvPr id="24" name="Metin kutusu 23">
            <a:extLst>
              <a:ext uri="{FF2B5EF4-FFF2-40B4-BE49-F238E27FC236}">
                <a16:creationId xmlns:a16="http://schemas.microsoft.com/office/drawing/2014/main" id="{4F153895-768A-4C9A-B2A8-D40703C39F23}"/>
              </a:ext>
            </a:extLst>
          </p:cNvPr>
          <p:cNvSpPr txBox="1"/>
          <p:nvPr/>
        </p:nvSpPr>
        <p:spPr>
          <a:xfrm>
            <a:off x="11323414" y="24604560"/>
            <a:ext cx="13007269" cy="6017032"/>
          </a:xfrm>
          <a:prstGeom prst="rect">
            <a:avLst/>
          </a:prstGeom>
          <a:noFill/>
          <a:ln w="38100">
            <a:solidFill>
              <a:schemeClr val="tx1"/>
            </a:solidFill>
          </a:ln>
        </p:spPr>
        <p:txBody>
          <a:bodyPr wrap="square" numCol="2" rtlCol="0">
            <a:spAutoFit/>
          </a:bodyPr>
          <a:lstStyle/>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Ortopedi ve Travmatoloji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Erişkin Nöroloji / Pediatrik Nöroloji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Psikiyatri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Fiziksel Tıp ve Rehabilitasyon</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Beyin ve Sinir Cerrahisi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Genel Cerrahi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Kardiyoloji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Kalp damar cerrahisi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Çocuk Hastalıkları</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Üroloji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Göğüs Hastalıkları / Göğüs Cerrahisi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Onkoloji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Kadın Doğum</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Kulak-Burun-Boğaz</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Tüm Yoğun Bakımlar</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Plastik Cerrahi / Yanık Üniteleri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Romatoloji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Acil Servis Üniteleri</a:t>
            </a:r>
          </a:p>
          <a:p>
            <a:pPr marL="457200" indent="-457200">
              <a:buFont typeface="Arial" panose="020B0604020202020204" pitchFamily="34" charset="0"/>
              <a:buChar char="•"/>
            </a:pPr>
            <a:r>
              <a:rPr lang="tr-TR" sz="3500" dirty="0">
                <a:solidFill>
                  <a:schemeClr val="accent1">
                    <a:lumMod val="50000"/>
                  </a:schemeClr>
                </a:solidFill>
                <a:latin typeface="Times New Roman" panose="02020603050405020304" pitchFamily="18" charset="0"/>
                <a:cs typeface="Times New Roman" panose="02020603050405020304" pitchFamily="18" charset="0"/>
              </a:rPr>
              <a:t>Diş Üniteleri</a:t>
            </a:r>
          </a:p>
        </p:txBody>
      </p:sp>
      <p:cxnSp>
        <p:nvCxnSpPr>
          <p:cNvPr id="29" name="Bağlayıcı: Dirsek 28">
            <a:extLst>
              <a:ext uri="{FF2B5EF4-FFF2-40B4-BE49-F238E27FC236}">
                <a16:creationId xmlns:a16="http://schemas.microsoft.com/office/drawing/2014/main" id="{35F39C10-9AC5-4508-AC55-59C5D9DF139C}"/>
              </a:ext>
            </a:extLst>
          </p:cNvPr>
          <p:cNvCxnSpPr>
            <a:cxnSpLocks/>
          </p:cNvCxnSpPr>
          <p:nvPr/>
        </p:nvCxnSpPr>
        <p:spPr>
          <a:xfrm flipV="1">
            <a:off x="8832606" y="25045854"/>
            <a:ext cx="1654973" cy="1228480"/>
          </a:xfrm>
          <a:prstGeom prst="bentConnector3">
            <a:avLst>
              <a:gd name="adj1" fmla="val 50000"/>
            </a:avLst>
          </a:prstGeom>
          <a:ln w="76200">
            <a:solidFill>
              <a:srgbClr val="FFFF00"/>
            </a:solidFill>
            <a:tailEnd type="triangle"/>
          </a:ln>
        </p:spPr>
        <p:style>
          <a:lnRef idx="3">
            <a:schemeClr val="accent2"/>
          </a:lnRef>
          <a:fillRef idx="0">
            <a:schemeClr val="accent2"/>
          </a:fillRef>
          <a:effectRef idx="2">
            <a:schemeClr val="accent2"/>
          </a:effectRef>
          <a:fontRef idx="minor">
            <a:schemeClr val="tx1"/>
          </a:fontRef>
        </p:style>
      </p:cxnSp>
      <p:pic>
        <p:nvPicPr>
          <p:cNvPr id="49" name="Resim 48" descr="oda, farklı, pek çok, kaplı içeren bir resim&#10;&#10;Açıklama otomatik olarak oluşturuldu">
            <a:extLst>
              <a:ext uri="{FF2B5EF4-FFF2-40B4-BE49-F238E27FC236}">
                <a16:creationId xmlns:a16="http://schemas.microsoft.com/office/drawing/2014/main" id="{3D00AA05-581F-4187-A49F-809E99DECA7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6032641" y="12330487"/>
            <a:ext cx="4097645" cy="3880939"/>
          </a:xfrm>
          <a:prstGeom prst="rect">
            <a:avLst/>
          </a:prstGeom>
        </p:spPr>
      </p:pic>
      <p:sp>
        <p:nvSpPr>
          <p:cNvPr id="61" name="Metin kutusu 60">
            <a:extLst>
              <a:ext uri="{FF2B5EF4-FFF2-40B4-BE49-F238E27FC236}">
                <a16:creationId xmlns:a16="http://schemas.microsoft.com/office/drawing/2014/main" id="{D3EE4901-9632-4825-AD92-3E8E44928DD9}"/>
              </a:ext>
            </a:extLst>
          </p:cNvPr>
          <p:cNvSpPr txBox="1"/>
          <p:nvPr/>
        </p:nvSpPr>
        <p:spPr>
          <a:xfrm>
            <a:off x="19507144" y="30815691"/>
            <a:ext cx="4823538" cy="1200329"/>
          </a:xfrm>
          <a:prstGeom prst="rect">
            <a:avLst/>
          </a:prstGeom>
          <a:noFill/>
        </p:spPr>
        <p:txBody>
          <a:bodyPr wrap="square" rtlCol="0">
            <a:spAutoFit/>
          </a:bodyPr>
          <a:lstStyle/>
          <a:p>
            <a:pPr algn="r"/>
            <a:r>
              <a:rPr lang="tr-TR" sz="2400" dirty="0">
                <a:solidFill>
                  <a:srgbClr val="FFFF00"/>
                </a:solidFill>
                <a:latin typeface="Times New Roman" panose="02020603050405020304" pitchFamily="18" charset="0"/>
                <a:cs typeface="Times New Roman" panose="02020603050405020304" pitchFamily="18" charset="0"/>
              </a:rPr>
              <a:t>Beren  DEMİRCİ</a:t>
            </a:r>
          </a:p>
          <a:p>
            <a:pPr algn="r"/>
            <a:r>
              <a:rPr lang="tr-TR" sz="2400" dirty="0">
                <a:solidFill>
                  <a:srgbClr val="FFFF00"/>
                </a:solidFill>
                <a:latin typeface="Times New Roman" panose="02020603050405020304" pitchFamily="18" charset="0"/>
                <a:cs typeface="Times New Roman" panose="02020603050405020304" pitchFamily="18" charset="0"/>
              </a:rPr>
              <a:t>Merve KAVAK </a:t>
            </a:r>
          </a:p>
          <a:p>
            <a:pPr algn="r"/>
            <a:r>
              <a:rPr lang="tr-TR" sz="2400" dirty="0">
                <a:solidFill>
                  <a:srgbClr val="FFFF00"/>
                </a:solidFill>
                <a:latin typeface="Times New Roman" panose="02020603050405020304" pitchFamily="18" charset="0"/>
                <a:cs typeface="Times New Roman" panose="02020603050405020304" pitchFamily="18" charset="0"/>
              </a:rPr>
              <a:t>Yağmur TUTUMLU</a:t>
            </a:r>
          </a:p>
        </p:txBody>
      </p:sp>
    </p:spTree>
    <p:extLst>
      <p:ext uri="{BB962C8B-B14F-4D97-AF65-F5344CB8AC3E}">
        <p14:creationId xmlns:p14="http://schemas.microsoft.com/office/powerpoint/2010/main" val="495817390"/>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357</TotalTime>
  <Words>307</Words>
  <Application>Microsoft Macintosh PowerPoint</Application>
  <PresentationFormat>Özel</PresentationFormat>
  <Paragraphs>47</Paragraphs>
  <Slides>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Times New Roman</vt: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Merve Kavak</dc:creator>
  <cp:lastModifiedBy>neyran altinkaya</cp:lastModifiedBy>
  <cp:revision>40</cp:revision>
  <dcterms:created xsi:type="dcterms:W3CDTF">2020-06-11T18:37:40Z</dcterms:created>
  <dcterms:modified xsi:type="dcterms:W3CDTF">2020-06-12T11:27:52Z</dcterms:modified>
</cp:coreProperties>
</file>