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25199975" cy="35999738"/>
  <p:notesSz cx="6858000" cy="9144000"/>
  <p:defaultTextStyle>
    <a:defPPr>
      <a:defRPr lang="en-US"/>
    </a:defPPr>
    <a:lvl1pPr marL="0" algn="l" defTabSz="2937510" rtl="0" eaLnBrk="1" latinLnBrk="0" hangingPunct="1">
      <a:defRPr sz="5783" kern="1200">
        <a:solidFill>
          <a:schemeClr val="tx1"/>
        </a:solidFill>
        <a:latin typeface="+mn-lt"/>
        <a:ea typeface="+mn-ea"/>
        <a:cs typeface="+mn-cs"/>
      </a:defRPr>
    </a:lvl1pPr>
    <a:lvl2pPr marL="1468755" algn="l" defTabSz="2937510" rtl="0" eaLnBrk="1" latinLnBrk="0" hangingPunct="1">
      <a:defRPr sz="5783" kern="1200">
        <a:solidFill>
          <a:schemeClr val="tx1"/>
        </a:solidFill>
        <a:latin typeface="+mn-lt"/>
        <a:ea typeface="+mn-ea"/>
        <a:cs typeface="+mn-cs"/>
      </a:defRPr>
    </a:lvl2pPr>
    <a:lvl3pPr marL="2937510" algn="l" defTabSz="2937510" rtl="0" eaLnBrk="1" latinLnBrk="0" hangingPunct="1">
      <a:defRPr sz="5783" kern="1200">
        <a:solidFill>
          <a:schemeClr val="tx1"/>
        </a:solidFill>
        <a:latin typeface="+mn-lt"/>
        <a:ea typeface="+mn-ea"/>
        <a:cs typeface="+mn-cs"/>
      </a:defRPr>
    </a:lvl3pPr>
    <a:lvl4pPr marL="4406265" algn="l" defTabSz="2937510" rtl="0" eaLnBrk="1" latinLnBrk="0" hangingPunct="1">
      <a:defRPr sz="5783" kern="1200">
        <a:solidFill>
          <a:schemeClr val="tx1"/>
        </a:solidFill>
        <a:latin typeface="+mn-lt"/>
        <a:ea typeface="+mn-ea"/>
        <a:cs typeface="+mn-cs"/>
      </a:defRPr>
    </a:lvl4pPr>
    <a:lvl5pPr marL="5875020" algn="l" defTabSz="2937510" rtl="0" eaLnBrk="1" latinLnBrk="0" hangingPunct="1">
      <a:defRPr sz="5783" kern="1200">
        <a:solidFill>
          <a:schemeClr val="tx1"/>
        </a:solidFill>
        <a:latin typeface="+mn-lt"/>
        <a:ea typeface="+mn-ea"/>
        <a:cs typeface="+mn-cs"/>
      </a:defRPr>
    </a:lvl5pPr>
    <a:lvl6pPr marL="7343775" algn="l" defTabSz="2937510" rtl="0" eaLnBrk="1" latinLnBrk="0" hangingPunct="1">
      <a:defRPr sz="5783" kern="1200">
        <a:solidFill>
          <a:schemeClr val="tx1"/>
        </a:solidFill>
        <a:latin typeface="+mn-lt"/>
        <a:ea typeface="+mn-ea"/>
        <a:cs typeface="+mn-cs"/>
      </a:defRPr>
    </a:lvl6pPr>
    <a:lvl7pPr marL="8812530" algn="l" defTabSz="2937510" rtl="0" eaLnBrk="1" latinLnBrk="0" hangingPunct="1">
      <a:defRPr sz="5783" kern="1200">
        <a:solidFill>
          <a:schemeClr val="tx1"/>
        </a:solidFill>
        <a:latin typeface="+mn-lt"/>
        <a:ea typeface="+mn-ea"/>
        <a:cs typeface="+mn-cs"/>
      </a:defRPr>
    </a:lvl7pPr>
    <a:lvl8pPr marL="10281285" algn="l" defTabSz="2937510" rtl="0" eaLnBrk="1" latinLnBrk="0" hangingPunct="1">
      <a:defRPr sz="5783" kern="1200">
        <a:solidFill>
          <a:schemeClr val="tx1"/>
        </a:solidFill>
        <a:latin typeface="+mn-lt"/>
        <a:ea typeface="+mn-ea"/>
        <a:cs typeface="+mn-cs"/>
      </a:defRPr>
    </a:lvl8pPr>
    <a:lvl9pPr marL="11750040" algn="l" defTabSz="2937510" rtl="0" eaLnBrk="1" latinLnBrk="0" hangingPunct="1">
      <a:defRPr sz="5783"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C8C8"/>
    <a:srgbClr val="DCBEBE"/>
    <a:srgbClr val="C48E8E"/>
    <a:srgbClr val="C28C8C"/>
    <a:srgbClr val="D5AFAF"/>
    <a:srgbClr val="7800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 d="100"/>
          <a:sy n="20" d="100"/>
        </p:scale>
        <p:origin x="1740"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 /><Relationship Id="rId7"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theme" Target="theme/theme1.xml" /><Relationship Id="rId5" Type="http://schemas.openxmlformats.org/officeDocument/2006/relationships/viewProps" Target="viewProps.xml" /><Relationship Id="rId4" Type="http://schemas.openxmlformats.org/officeDocument/2006/relationships/presProps" Target="pres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74A0FE-1F1B-4B42-BB5C-0EC8326C5FAA}" type="datetimeFigureOut">
              <a:rPr lang="tr-TR" smtClean="0"/>
              <a:t>11.06.2020</a:t>
            </a:fld>
            <a:endParaRPr lang="tr-TR"/>
          </a:p>
        </p:txBody>
      </p:sp>
      <p:sp>
        <p:nvSpPr>
          <p:cNvPr id="4" name="Slayt Resmi Yer Tutucusu 3"/>
          <p:cNvSpPr>
            <a:spLocks noGrp="1" noRot="1" noChangeAspect="1"/>
          </p:cNvSpPr>
          <p:nvPr>
            <p:ph type="sldImg" idx="2"/>
          </p:nvPr>
        </p:nvSpPr>
        <p:spPr>
          <a:xfrm>
            <a:off x="2349500" y="1143000"/>
            <a:ext cx="21590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16941A-E5AA-4BA4-90F5-7C19CC5B50D6}" type="slidenum">
              <a:rPr lang="tr-TR" smtClean="0"/>
              <a:t>‹#›</a:t>
            </a:fld>
            <a:endParaRPr lang="tr-TR"/>
          </a:p>
        </p:txBody>
      </p:sp>
    </p:spTree>
    <p:extLst>
      <p:ext uri="{BB962C8B-B14F-4D97-AF65-F5344CB8AC3E}">
        <p14:creationId xmlns:p14="http://schemas.microsoft.com/office/powerpoint/2010/main" val="1505949918"/>
      </p:ext>
    </p:extLst>
  </p:cSld>
  <p:clrMap bg1="lt1" tx1="dk1" bg2="lt2" tx2="dk2" accent1="accent1" accent2="accent2" accent3="accent3" accent4="accent4" accent5="accent5" accent6="accent6" hlink="hlink" folHlink="folHlink"/>
  <p:notesStyle>
    <a:lvl1pPr marL="0" algn="l" defTabSz="2937510" rtl="0" eaLnBrk="1" latinLnBrk="0" hangingPunct="1">
      <a:defRPr sz="3855" kern="1200">
        <a:solidFill>
          <a:schemeClr val="tx1"/>
        </a:solidFill>
        <a:latin typeface="+mn-lt"/>
        <a:ea typeface="+mn-ea"/>
        <a:cs typeface="+mn-cs"/>
      </a:defRPr>
    </a:lvl1pPr>
    <a:lvl2pPr marL="1468755" algn="l" defTabSz="2937510" rtl="0" eaLnBrk="1" latinLnBrk="0" hangingPunct="1">
      <a:defRPr sz="3855" kern="1200">
        <a:solidFill>
          <a:schemeClr val="tx1"/>
        </a:solidFill>
        <a:latin typeface="+mn-lt"/>
        <a:ea typeface="+mn-ea"/>
        <a:cs typeface="+mn-cs"/>
      </a:defRPr>
    </a:lvl2pPr>
    <a:lvl3pPr marL="2937510" algn="l" defTabSz="2937510" rtl="0" eaLnBrk="1" latinLnBrk="0" hangingPunct="1">
      <a:defRPr sz="3855" kern="1200">
        <a:solidFill>
          <a:schemeClr val="tx1"/>
        </a:solidFill>
        <a:latin typeface="+mn-lt"/>
        <a:ea typeface="+mn-ea"/>
        <a:cs typeface="+mn-cs"/>
      </a:defRPr>
    </a:lvl3pPr>
    <a:lvl4pPr marL="4406265" algn="l" defTabSz="2937510" rtl="0" eaLnBrk="1" latinLnBrk="0" hangingPunct="1">
      <a:defRPr sz="3855" kern="1200">
        <a:solidFill>
          <a:schemeClr val="tx1"/>
        </a:solidFill>
        <a:latin typeface="+mn-lt"/>
        <a:ea typeface="+mn-ea"/>
        <a:cs typeface="+mn-cs"/>
      </a:defRPr>
    </a:lvl4pPr>
    <a:lvl5pPr marL="5875020" algn="l" defTabSz="2937510" rtl="0" eaLnBrk="1" latinLnBrk="0" hangingPunct="1">
      <a:defRPr sz="3855" kern="1200">
        <a:solidFill>
          <a:schemeClr val="tx1"/>
        </a:solidFill>
        <a:latin typeface="+mn-lt"/>
        <a:ea typeface="+mn-ea"/>
        <a:cs typeface="+mn-cs"/>
      </a:defRPr>
    </a:lvl5pPr>
    <a:lvl6pPr marL="7343775" algn="l" defTabSz="2937510" rtl="0" eaLnBrk="1" latinLnBrk="0" hangingPunct="1">
      <a:defRPr sz="3855" kern="1200">
        <a:solidFill>
          <a:schemeClr val="tx1"/>
        </a:solidFill>
        <a:latin typeface="+mn-lt"/>
        <a:ea typeface="+mn-ea"/>
        <a:cs typeface="+mn-cs"/>
      </a:defRPr>
    </a:lvl6pPr>
    <a:lvl7pPr marL="8812530" algn="l" defTabSz="2937510" rtl="0" eaLnBrk="1" latinLnBrk="0" hangingPunct="1">
      <a:defRPr sz="3855" kern="1200">
        <a:solidFill>
          <a:schemeClr val="tx1"/>
        </a:solidFill>
        <a:latin typeface="+mn-lt"/>
        <a:ea typeface="+mn-ea"/>
        <a:cs typeface="+mn-cs"/>
      </a:defRPr>
    </a:lvl7pPr>
    <a:lvl8pPr marL="10281285" algn="l" defTabSz="2937510" rtl="0" eaLnBrk="1" latinLnBrk="0" hangingPunct="1">
      <a:defRPr sz="3855" kern="1200">
        <a:solidFill>
          <a:schemeClr val="tx1"/>
        </a:solidFill>
        <a:latin typeface="+mn-lt"/>
        <a:ea typeface="+mn-ea"/>
        <a:cs typeface="+mn-cs"/>
      </a:defRPr>
    </a:lvl8pPr>
    <a:lvl9pPr marL="11750040" algn="l" defTabSz="2937510" rtl="0" eaLnBrk="1" latinLnBrk="0" hangingPunct="1">
      <a:defRPr sz="3855"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5891626"/>
            <a:ext cx="21419979" cy="12533242"/>
          </a:xfrm>
        </p:spPr>
        <p:txBody>
          <a:bodyPr anchor="b"/>
          <a:lstStyle>
            <a:lvl1pPr algn="ctr">
              <a:defRPr sz="16535"/>
            </a:lvl1pPr>
          </a:lstStyle>
          <a:p>
            <a:r>
              <a:rPr lang="tr-TR"/>
              <a:t>Asıl başlık stilini düzenlemek için tıklayın</a:t>
            </a:r>
            <a:endParaRPr lang="en-US" dirty="0"/>
          </a:p>
        </p:txBody>
      </p:sp>
      <p:sp>
        <p:nvSpPr>
          <p:cNvPr id="3" name="Subtitle 2"/>
          <p:cNvSpPr>
            <a:spLocks noGrp="1"/>
          </p:cNvSpPr>
          <p:nvPr>
            <p:ph type="subTitle" idx="1"/>
          </p:nvPr>
        </p:nvSpPr>
        <p:spPr>
          <a:xfrm>
            <a:off x="3149997" y="18908198"/>
            <a:ext cx="18899981" cy="8691601"/>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1D1A059-F712-41C6-BBA6-8B3AC24966ED}" type="datetimeFigureOut">
              <a:rPr lang="tr-TR" smtClean="0"/>
              <a:t>11.06.2020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FAC28B-ABCA-4311-8292-5005865FF845}" type="slidenum">
              <a:rPr lang="tr-TR" smtClean="0"/>
              <a:t>‹#›</a:t>
            </a:fld>
            <a:endParaRPr lang="tr-TR"/>
          </a:p>
        </p:txBody>
      </p:sp>
    </p:spTree>
    <p:extLst>
      <p:ext uri="{BB962C8B-B14F-4D97-AF65-F5344CB8AC3E}">
        <p14:creationId xmlns:p14="http://schemas.microsoft.com/office/powerpoint/2010/main" val="2919953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1D1A059-F712-41C6-BBA6-8B3AC24966ED}" type="datetimeFigureOut">
              <a:rPr lang="tr-TR" smtClean="0"/>
              <a:t>11.06.2020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FAC28B-ABCA-4311-8292-5005865FF845}" type="slidenum">
              <a:rPr lang="tr-TR" smtClean="0"/>
              <a:t>‹#›</a:t>
            </a:fld>
            <a:endParaRPr lang="tr-TR"/>
          </a:p>
        </p:txBody>
      </p:sp>
    </p:spTree>
    <p:extLst>
      <p:ext uri="{BB962C8B-B14F-4D97-AF65-F5344CB8AC3E}">
        <p14:creationId xmlns:p14="http://schemas.microsoft.com/office/powerpoint/2010/main" val="549532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1916653"/>
            <a:ext cx="5433745" cy="3050811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732500" y="1916653"/>
            <a:ext cx="15986234" cy="3050811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1D1A059-F712-41C6-BBA6-8B3AC24966ED}" type="datetimeFigureOut">
              <a:rPr lang="tr-TR" smtClean="0"/>
              <a:t>11.06.2020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FAC28B-ABCA-4311-8292-5005865FF845}" type="slidenum">
              <a:rPr lang="tr-TR" smtClean="0"/>
              <a:t>‹#›</a:t>
            </a:fld>
            <a:endParaRPr lang="tr-TR"/>
          </a:p>
        </p:txBody>
      </p:sp>
    </p:spTree>
    <p:extLst>
      <p:ext uri="{BB962C8B-B14F-4D97-AF65-F5344CB8AC3E}">
        <p14:creationId xmlns:p14="http://schemas.microsoft.com/office/powerpoint/2010/main" val="334450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1D1A059-F712-41C6-BBA6-8B3AC24966ED}" type="datetimeFigureOut">
              <a:rPr lang="tr-TR" smtClean="0"/>
              <a:t>11.06.2020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FAC28B-ABCA-4311-8292-5005865FF845}" type="slidenum">
              <a:rPr lang="tr-TR" smtClean="0"/>
              <a:t>‹#›</a:t>
            </a:fld>
            <a:endParaRPr lang="tr-TR"/>
          </a:p>
        </p:txBody>
      </p:sp>
    </p:spTree>
    <p:extLst>
      <p:ext uri="{BB962C8B-B14F-4D97-AF65-F5344CB8AC3E}">
        <p14:creationId xmlns:p14="http://schemas.microsoft.com/office/powerpoint/2010/main" val="1860481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719375" y="8974945"/>
            <a:ext cx="21734978" cy="14974888"/>
          </a:xfrm>
        </p:spPr>
        <p:txBody>
          <a:bodyPr anchor="b"/>
          <a:lstStyle>
            <a:lvl1pPr>
              <a:defRPr sz="16535"/>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19375" y="24091502"/>
            <a:ext cx="21734978" cy="7874940"/>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1D1A059-F712-41C6-BBA6-8B3AC24966ED}" type="datetimeFigureOut">
              <a:rPr lang="tr-TR" smtClean="0"/>
              <a:t>11.06.2020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FAC28B-ABCA-4311-8292-5005865FF845}" type="slidenum">
              <a:rPr lang="tr-TR" smtClean="0"/>
              <a:t>‹#›</a:t>
            </a:fld>
            <a:endParaRPr lang="tr-TR"/>
          </a:p>
        </p:txBody>
      </p:sp>
    </p:spTree>
    <p:extLst>
      <p:ext uri="{BB962C8B-B14F-4D97-AF65-F5344CB8AC3E}">
        <p14:creationId xmlns:p14="http://schemas.microsoft.com/office/powerpoint/2010/main" val="19513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732498" y="9583264"/>
            <a:ext cx="10709989" cy="2284150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12757488" y="9583264"/>
            <a:ext cx="10709989" cy="2284150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1D1A059-F712-41C6-BBA6-8B3AC24966ED}" type="datetimeFigureOut">
              <a:rPr lang="tr-TR" smtClean="0"/>
              <a:t>11.06.2020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8FAC28B-ABCA-4311-8292-5005865FF845}" type="slidenum">
              <a:rPr lang="tr-TR" smtClean="0"/>
              <a:t>‹#›</a:t>
            </a:fld>
            <a:endParaRPr lang="tr-TR"/>
          </a:p>
        </p:txBody>
      </p:sp>
    </p:spTree>
    <p:extLst>
      <p:ext uri="{BB962C8B-B14F-4D97-AF65-F5344CB8AC3E}">
        <p14:creationId xmlns:p14="http://schemas.microsoft.com/office/powerpoint/2010/main" val="2494016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735781" y="1916661"/>
            <a:ext cx="21734978" cy="6958285"/>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735783" y="8824938"/>
            <a:ext cx="10660769" cy="432496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a:t>Asıl metin stillerini düzenlemek için tıklayın</a:t>
            </a:r>
          </a:p>
        </p:txBody>
      </p:sp>
      <p:sp>
        <p:nvSpPr>
          <p:cNvPr id="4" name="Content Placeholder 3"/>
          <p:cNvSpPr>
            <a:spLocks noGrp="1"/>
          </p:cNvSpPr>
          <p:nvPr>
            <p:ph sz="half" idx="2"/>
          </p:nvPr>
        </p:nvSpPr>
        <p:spPr>
          <a:xfrm>
            <a:off x="1735783" y="13149904"/>
            <a:ext cx="10660769" cy="1934152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12757489" y="8824938"/>
            <a:ext cx="10713272" cy="432496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a:t>Asıl metin stillerini düzenlemek için tıklayın</a:t>
            </a:r>
          </a:p>
        </p:txBody>
      </p:sp>
      <p:sp>
        <p:nvSpPr>
          <p:cNvPr id="6" name="Content Placeholder 5"/>
          <p:cNvSpPr>
            <a:spLocks noGrp="1"/>
          </p:cNvSpPr>
          <p:nvPr>
            <p:ph sz="quarter" idx="4"/>
          </p:nvPr>
        </p:nvSpPr>
        <p:spPr>
          <a:xfrm>
            <a:off x="12757489" y="13149904"/>
            <a:ext cx="10713272" cy="1934152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1D1A059-F712-41C6-BBA6-8B3AC24966ED}" type="datetimeFigureOut">
              <a:rPr lang="tr-TR" smtClean="0"/>
              <a:t>11.06.2020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8FAC28B-ABCA-4311-8292-5005865FF845}" type="slidenum">
              <a:rPr lang="tr-TR" smtClean="0"/>
              <a:t>‹#›</a:t>
            </a:fld>
            <a:endParaRPr lang="tr-TR"/>
          </a:p>
        </p:txBody>
      </p:sp>
    </p:spTree>
    <p:extLst>
      <p:ext uri="{BB962C8B-B14F-4D97-AF65-F5344CB8AC3E}">
        <p14:creationId xmlns:p14="http://schemas.microsoft.com/office/powerpoint/2010/main" val="1228080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1D1A059-F712-41C6-BBA6-8B3AC24966ED}" type="datetimeFigureOut">
              <a:rPr lang="tr-TR" smtClean="0"/>
              <a:t>11.06.2020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8FAC28B-ABCA-4311-8292-5005865FF845}" type="slidenum">
              <a:rPr lang="tr-TR" smtClean="0"/>
              <a:t>‹#›</a:t>
            </a:fld>
            <a:endParaRPr lang="tr-TR"/>
          </a:p>
        </p:txBody>
      </p:sp>
    </p:spTree>
    <p:extLst>
      <p:ext uri="{BB962C8B-B14F-4D97-AF65-F5344CB8AC3E}">
        <p14:creationId xmlns:p14="http://schemas.microsoft.com/office/powerpoint/2010/main" val="513903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1A059-F712-41C6-BBA6-8B3AC24966ED}" type="datetimeFigureOut">
              <a:rPr lang="tr-TR" smtClean="0"/>
              <a:t>11.06.2020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8FAC28B-ABCA-4311-8292-5005865FF845}" type="slidenum">
              <a:rPr lang="tr-TR" smtClean="0"/>
              <a:t>‹#›</a:t>
            </a:fld>
            <a:endParaRPr lang="tr-TR"/>
          </a:p>
        </p:txBody>
      </p:sp>
    </p:spTree>
    <p:extLst>
      <p:ext uri="{BB962C8B-B14F-4D97-AF65-F5344CB8AC3E}">
        <p14:creationId xmlns:p14="http://schemas.microsoft.com/office/powerpoint/2010/main" val="961562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735780" y="2399982"/>
            <a:ext cx="8127648" cy="8399939"/>
          </a:xfrm>
        </p:spPr>
        <p:txBody>
          <a:bodyPr anchor="b"/>
          <a:lstStyle>
            <a:lvl1pPr>
              <a:defRPr sz="8819"/>
            </a:lvl1pPr>
          </a:lstStyle>
          <a:p>
            <a:r>
              <a:rPr lang="tr-TR"/>
              <a:t>Asıl başlık stilini düzenlemek için tıklayın</a:t>
            </a:r>
            <a:endParaRPr lang="en-US" dirty="0"/>
          </a:p>
        </p:txBody>
      </p:sp>
      <p:sp>
        <p:nvSpPr>
          <p:cNvPr id="3" name="Content Placeholder 2"/>
          <p:cNvSpPr>
            <a:spLocks noGrp="1"/>
          </p:cNvSpPr>
          <p:nvPr>
            <p:ph idx="1"/>
          </p:nvPr>
        </p:nvSpPr>
        <p:spPr>
          <a:xfrm>
            <a:off x="10713272" y="5183304"/>
            <a:ext cx="12757487" cy="25583147"/>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735780" y="10799922"/>
            <a:ext cx="8127648" cy="20008190"/>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1D1A059-F712-41C6-BBA6-8B3AC24966ED}" type="datetimeFigureOut">
              <a:rPr lang="tr-TR" smtClean="0"/>
              <a:t>11.06.2020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8FAC28B-ABCA-4311-8292-5005865FF845}" type="slidenum">
              <a:rPr lang="tr-TR" smtClean="0"/>
              <a:t>‹#›</a:t>
            </a:fld>
            <a:endParaRPr lang="tr-TR"/>
          </a:p>
        </p:txBody>
      </p:sp>
    </p:spTree>
    <p:extLst>
      <p:ext uri="{BB962C8B-B14F-4D97-AF65-F5344CB8AC3E}">
        <p14:creationId xmlns:p14="http://schemas.microsoft.com/office/powerpoint/2010/main" val="3171541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35780" y="2399982"/>
            <a:ext cx="8127648" cy="8399939"/>
          </a:xfrm>
        </p:spPr>
        <p:txBody>
          <a:bodyPr anchor="b"/>
          <a:lstStyle>
            <a:lvl1pPr>
              <a:defRPr sz="8819"/>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0713272" y="5183304"/>
            <a:ext cx="12757487" cy="25583147"/>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tr-TR"/>
              <a:t>Resim eklemek için simgeye tıklayın</a:t>
            </a:r>
            <a:endParaRPr lang="en-US" dirty="0"/>
          </a:p>
        </p:txBody>
      </p:sp>
      <p:sp>
        <p:nvSpPr>
          <p:cNvPr id="4" name="Text Placeholder 3"/>
          <p:cNvSpPr>
            <a:spLocks noGrp="1"/>
          </p:cNvSpPr>
          <p:nvPr>
            <p:ph type="body" sz="half" idx="2"/>
          </p:nvPr>
        </p:nvSpPr>
        <p:spPr>
          <a:xfrm>
            <a:off x="1735780" y="10799922"/>
            <a:ext cx="8127648" cy="20008190"/>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1D1A059-F712-41C6-BBA6-8B3AC24966ED}" type="datetimeFigureOut">
              <a:rPr lang="tr-TR" smtClean="0"/>
              <a:t>11.06.2020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8FAC28B-ABCA-4311-8292-5005865FF845}" type="slidenum">
              <a:rPr lang="tr-TR" smtClean="0"/>
              <a:t>‹#›</a:t>
            </a:fld>
            <a:endParaRPr lang="tr-TR"/>
          </a:p>
        </p:txBody>
      </p:sp>
    </p:spTree>
    <p:extLst>
      <p:ext uri="{BB962C8B-B14F-4D97-AF65-F5344CB8AC3E}">
        <p14:creationId xmlns:p14="http://schemas.microsoft.com/office/powerpoint/2010/main" val="2281359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1916661"/>
            <a:ext cx="21734978" cy="6958285"/>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732499" y="9583264"/>
            <a:ext cx="21734978" cy="2284150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732498" y="33366432"/>
            <a:ext cx="5669994" cy="1916653"/>
          </a:xfrm>
          <a:prstGeom prst="rect">
            <a:avLst/>
          </a:prstGeom>
        </p:spPr>
        <p:txBody>
          <a:bodyPr vert="horz" lIns="91440" tIns="45720" rIns="91440" bIns="45720" rtlCol="0" anchor="ctr"/>
          <a:lstStyle>
            <a:lvl1pPr algn="l">
              <a:defRPr sz="3307">
                <a:solidFill>
                  <a:schemeClr val="tx1">
                    <a:tint val="75000"/>
                  </a:schemeClr>
                </a:solidFill>
              </a:defRPr>
            </a:lvl1pPr>
          </a:lstStyle>
          <a:p>
            <a:fld id="{91D1A059-F712-41C6-BBA6-8B3AC24966ED}" type="datetimeFigureOut">
              <a:rPr lang="tr-TR" smtClean="0"/>
              <a:t>11.06.2020</a:t>
            </a:fld>
            <a:endParaRPr lang="tr-TR"/>
          </a:p>
        </p:txBody>
      </p:sp>
      <p:sp>
        <p:nvSpPr>
          <p:cNvPr id="5" name="Footer Placeholder 4"/>
          <p:cNvSpPr>
            <a:spLocks noGrp="1"/>
          </p:cNvSpPr>
          <p:nvPr>
            <p:ph type="ftr" sz="quarter" idx="3"/>
          </p:nvPr>
        </p:nvSpPr>
        <p:spPr>
          <a:xfrm>
            <a:off x="8347492" y="33366432"/>
            <a:ext cx="8504992" cy="1916653"/>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7797483" y="33366432"/>
            <a:ext cx="5669994" cy="1916653"/>
          </a:xfrm>
          <a:prstGeom prst="rect">
            <a:avLst/>
          </a:prstGeom>
        </p:spPr>
        <p:txBody>
          <a:bodyPr vert="horz" lIns="91440" tIns="45720" rIns="91440" bIns="45720" rtlCol="0" anchor="ctr"/>
          <a:lstStyle>
            <a:lvl1pPr algn="r">
              <a:defRPr sz="3307">
                <a:solidFill>
                  <a:schemeClr val="tx1">
                    <a:tint val="75000"/>
                  </a:schemeClr>
                </a:solidFill>
              </a:defRPr>
            </a:lvl1pPr>
          </a:lstStyle>
          <a:p>
            <a:fld id="{A8FAC28B-ABCA-4311-8292-5005865FF845}" type="slidenum">
              <a:rPr lang="tr-TR" smtClean="0"/>
              <a:t>‹#›</a:t>
            </a:fld>
            <a:endParaRPr lang="tr-TR"/>
          </a:p>
        </p:txBody>
      </p:sp>
    </p:spTree>
    <p:extLst>
      <p:ext uri="{BB962C8B-B14F-4D97-AF65-F5344CB8AC3E}">
        <p14:creationId xmlns:p14="http://schemas.microsoft.com/office/powerpoint/2010/main" val="37040510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 /><Relationship Id="rId2" Type="http://schemas.openxmlformats.org/officeDocument/2006/relationships/image" Target="../media/image1.png" /><Relationship Id="rId1" Type="http://schemas.openxmlformats.org/officeDocument/2006/relationships/slideLayout" Target="../slideLayouts/slideLayout1.xml" /><Relationship Id="rId5" Type="http://schemas.openxmlformats.org/officeDocument/2006/relationships/image" Target="../media/image4.jpeg" /><Relationship Id="rId4"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11" name="Dikdörtgen 10">
            <a:extLst>
              <a:ext uri="{FF2B5EF4-FFF2-40B4-BE49-F238E27FC236}">
                <a16:creationId xmlns:a16="http://schemas.microsoft.com/office/drawing/2014/main" id="{2376A2A3-3778-40F2-A2C1-FBCB39C32BE3}"/>
              </a:ext>
            </a:extLst>
          </p:cNvPr>
          <p:cNvSpPr/>
          <p:nvPr/>
        </p:nvSpPr>
        <p:spPr>
          <a:xfrm>
            <a:off x="0" y="652141"/>
            <a:ext cx="25199975" cy="2482652"/>
          </a:xfrm>
          <a:prstGeom prst="rect">
            <a:avLst/>
          </a:prstGeom>
          <a:solidFill>
            <a:srgbClr val="780023"/>
          </a:solidFill>
          <a:ln w="76200">
            <a:solidFill>
              <a:srgbClr val="7800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8" name="Resim 7">
            <a:extLst>
              <a:ext uri="{FF2B5EF4-FFF2-40B4-BE49-F238E27FC236}">
                <a16:creationId xmlns:a16="http://schemas.microsoft.com/office/drawing/2014/main" id="{86F7B214-091F-4039-A403-4825E3DE0C92}"/>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542928" y="892098"/>
            <a:ext cx="1977071" cy="1760955"/>
          </a:xfrm>
          <a:prstGeom prst="rect">
            <a:avLst/>
          </a:prstGeom>
        </p:spPr>
      </p:pic>
      <p:sp>
        <p:nvSpPr>
          <p:cNvPr id="9" name="Metin kutusu 8">
            <a:extLst>
              <a:ext uri="{FF2B5EF4-FFF2-40B4-BE49-F238E27FC236}">
                <a16:creationId xmlns:a16="http://schemas.microsoft.com/office/drawing/2014/main" id="{0423534F-CF6B-41A8-80EB-E37F8883FDA3}"/>
              </a:ext>
            </a:extLst>
          </p:cNvPr>
          <p:cNvSpPr txBox="1"/>
          <p:nvPr/>
        </p:nvSpPr>
        <p:spPr>
          <a:xfrm>
            <a:off x="2519999" y="1137923"/>
            <a:ext cx="20159975" cy="1323439"/>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tr-TR" sz="8000" b="1" dirty="0">
                <a:ln w="0"/>
                <a:solidFill>
                  <a:schemeClr val="bg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DİL VE KONUŞMA TERAPİSİ</a:t>
            </a:r>
          </a:p>
        </p:txBody>
      </p:sp>
      <p:pic>
        <p:nvPicPr>
          <p:cNvPr id="10" name="Picture 4" descr="Free Person Speaking Cliparts, Download Free Clip Art, Free Clip ...">
            <a:extLst>
              <a:ext uri="{FF2B5EF4-FFF2-40B4-BE49-F238E27FC236}">
                <a16:creationId xmlns:a16="http://schemas.microsoft.com/office/drawing/2014/main" id="{4D39639B-DE3F-4CDC-BAEE-168849D7844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1586" t="9033" r="11250" b="9476"/>
          <a:stretch/>
        </p:blipFill>
        <p:spPr bwMode="auto">
          <a:xfrm>
            <a:off x="22356982" y="621041"/>
            <a:ext cx="1946807" cy="2189882"/>
          </a:xfrm>
          <a:prstGeom prst="rect">
            <a:avLst/>
          </a:prstGeom>
          <a:noFill/>
          <a:extLst>
            <a:ext uri="{909E8E84-426E-40DD-AFC4-6F175D3DCCD1}">
              <a14:hiddenFill xmlns:a14="http://schemas.microsoft.com/office/drawing/2010/main">
                <a:solidFill>
                  <a:srgbClr val="FFFFFF"/>
                </a:solidFill>
              </a14:hiddenFill>
            </a:ext>
          </a:extLst>
        </p:spPr>
      </p:pic>
      <p:sp>
        <p:nvSpPr>
          <p:cNvPr id="12" name="Metin kutusu 11">
            <a:extLst>
              <a:ext uri="{FF2B5EF4-FFF2-40B4-BE49-F238E27FC236}">
                <a16:creationId xmlns:a16="http://schemas.microsoft.com/office/drawing/2014/main" id="{BE2881E1-0F27-44BE-A0E9-8CDCE430DBF3}"/>
              </a:ext>
            </a:extLst>
          </p:cNvPr>
          <p:cNvSpPr txBox="1"/>
          <p:nvPr/>
        </p:nvSpPr>
        <p:spPr>
          <a:xfrm>
            <a:off x="469872" y="3623210"/>
            <a:ext cx="24476073" cy="4188381"/>
          </a:xfrm>
          <a:prstGeom prst="roundRect">
            <a:avLst/>
          </a:prstGeom>
          <a:solidFill>
            <a:srgbClr val="E2C8C8"/>
          </a:solidFill>
          <a:ln w="76200">
            <a:solidFill>
              <a:srgbClr val="780023"/>
            </a:solidFill>
          </a:ln>
        </p:spPr>
        <p:txBody>
          <a:bodyPr wrap="square" rtlCol="0">
            <a:spAutoFit/>
          </a:bodyPr>
          <a:lstStyle/>
          <a:p>
            <a:r>
              <a:rPr lang="tr-TR" sz="4000" b="1" dirty="0">
                <a:latin typeface="Times New Roman" panose="02020603050405020304" pitchFamily="18" charset="0"/>
                <a:ea typeface="Tahoma" panose="020B0604030504040204" pitchFamily="34" charset="0"/>
                <a:cs typeface="Times New Roman" panose="02020603050405020304" pitchFamily="18" charset="0"/>
              </a:rPr>
              <a:t>Dil ve Konuşma Terapisi Bölümü Nedir? </a:t>
            </a:r>
            <a:endParaRPr lang="tr-TR" sz="4000" dirty="0">
              <a:latin typeface="Times New Roman" panose="02020603050405020304" pitchFamily="18" charset="0"/>
              <a:ea typeface="Tahoma" panose="020B0604030504040204" pitchFamily="34" charset="0"/>
              <a:cs typeface="Times New Roman" panose="02020603050405020304" pitchFamily="18" charset="0"/>
            </a:endParaRPr>
          </a:p>
          <a:p>
            <a:r>
              <a:rPr lang="tr-TR" sz="4000" dirty="0">
                <a:latin typeface="Times New Roman" panose="02020603050405020304" pitchFamily="18" charset="0"/>
                <a:ea typeface="Tahoma" panose="020B0604030504040204" pitchFamily="34" charset="0"/>
                <a:cs typeface="Times New Roman" panose="02020603050405020304" pitchFamily="18" charset="0"/>
              </a:rPr>
              <a:t>Dil ve Konuşma Terapistleri;</a:t>
            </a:r>
            <a:r>
              <a:rPr lang="tr-TR" sz="4000" b="1" dirty="0">
                <a:latin typeface="Times New Roman" panose="02020603050405020304" pitchFamily="18" charset="0"/>
                <a:ea typeface="Tahoma" panose="020B0604030504040204" pitchFamily="34" charset="0"/>
                <a:cs typeface="Times New Roman" panose="02020603050405020304" pitchFamily="18" charset="0"/>
              </a:rPr>
              <a:t> </a:t>
            </a:r>
            <a:r>
              <a:rPr lang="tr-TR" sz="4000" dirty="0">
                <a:latin typeface="Times New Roman" panose="02020603050405020304" pitchFamily="18" charset="0"/>
                <a:ea typeface="Tahoma" panose="020B0604030504040204" pitchFamily="34" charset="0"/>
                <a:cs typeface="Times New Roman" panose="02020603050405020304" pitchFamily="18" charset="0"/>
              </a:rPr>
              <a:t>Dil, konuşma, ses ve yutma bozukluklarının önlenmesi, bozuklukların belirlenmesi ve rehabilitasyonu alanında çalışmalar yapmaktadır. Dil ve konuşma bozuklukları, erken çocukluk döneminde başlayıp yaşlılık dönemine kadar uzanan geniş bir yelpazede bireyleri etkileyebilmektedir. Bu kapsamda dil ve konuşma bozuklukları alanı disiplinler arası etkileşimin gerekli olduğu ancak kendi mesleki otonomisine sahip bir bilim dalıdır. Mezunlara Dil ve Konuşma Terapisti unvanı verilmektedir.</a:t>
            </a:r>
          </a:p>
        </p:txBody>
      </p:sp>
      <p:sp>
        <p:nvSpPr>
          <p:cNvPr id="13" name="Dikdörtgen: Çapraz Köşeleri Yuvarlatılmış 12">
            <a:extLst>
              <a:ext uri="{FF2B5EF4-FFF2-40B4-BE49-F238E27FC236}">
                <a16:creationId xmlns:a16="http://schemas.microsoft.com/office/drawing/2014/main" id="{25959548-198D-465E-8A9B-5E84A49AD732}"/>
              </a:ext>
            </a:extLst>
          </p:cNvPr>
          <p:cNvSpPr/>
          <p:nvPr/>
        </p:nvSpPr>
        <p:spPr>
          <a:xfrm>
            <a:off x="11822363" y="8134942"/>
            <a:ext cx="12998447" cy="14388174"/>
          </a:xfrm>
          <a:prstGeom prst="round2DiagRect">
            <a:avLst/>
          </a:prstGeom>
          <a:solidFill>
            <a:srgbClr val="780023"/>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358775" indent="98425"/>
            <a:r>
              <a:rPr lang="tr-TR" sz="4000" b="1" dirty="0">
                <a:solidFill>
                  <a:schemeClr val="bg1"/>
                </a:solidFill>
                <a:latin typeface="Times New Roman" panose="02020603050405020304" pitchFamily="18" charset="0"/>
                <a:cs typeface="Times New Roman" panose="02020603050405020304" pitchFamily="18" charset="0"/>
              </a:rPr>
              <a:t>Dil ve Konuşma Terapistleri Hangi Alanlarda Yetkindir</a:t>
            </a:r>
            <a:r>
              <a:rPr lang="en-US" sz="4000" b="1" dirty="0">
                <a:latin typeface="Times New Roman" panose="02020603050405020304" pitchFamily="18" charset="0"/>
                <a:cs typeface="Times New Roman" panose="02020603050405020304" pitchFamily="18" charset="0"/>
              </a:rPr>
              <a:t>?</a:t>
            </a:r>
            <a:endParaRPr lang="tr-TR" sz="4000" dirty="0">
              <a:solidFill>
                <a:schemeClr val="bg1"/>
              </a:solidFill>
              <a:latin typeface="Times New Roman" panose="02020603050405020304" pitchFamily="18" charset="0"/>
              <a:cs typeface="Times New Roman" panose="02020603050405020304" pitchFamily="18" charset="0"/>
            </a:endParaRPr>
          </a:p>
          <a:p>
            <a:pPr marL="914400" indent="-571500">
              <a:buFont typeface="Wingdings" panose="05000000000000000000" pitchFamily="2" charset="2"/>
              <a:buChar char="ü"/>
            </a:pPr>
            <a:r>
              <a:rPr lang="tr-TR" sz="4000" dirty="0">
                <a:solidFill>
                  <a:schemeClr val="bg1"/>
                </a:solidFill>
                <a:latin typeface="Times New Roman" panose="02020603050405020304" pitchFamily="18" charset="0"/>
                <a:cs typeface="Times New Roman" panose="02020603050405020304" pitchFamily="18" charset="0"/>
              </a:rPr>
              <a:t>Akıcılık Bozuklukları (Kekemelik, Hızlı Bozuk Konuşma)</a:t>
            </a:r>
          </a:p>
          <a:p>
            <a:pPr marL="914400" indent="-571500">
              <a:buFont typeface="Wingdings" panose="05000000000000000000" pitchFamily="2" charset="2"/>
              <a:buChar char="ü"/>
            </a:pPr>
            <a:r>
              <a:rPr lang="tr-TR" sz="4000" dirty="0">
                <a:solidFill>
                  <a:schemeClr val="bg1"/>
                </a:solidFill>
                <a:latin typeface="Times New Roman" panose="02020603050405020304" pitchFamily="18" charset="0"/>
                <a:cs typeface="Times New Roman" panose="02020603050405020304" pitchFamily="18" charset="0"/>
              </a:rPr>
              <a:t>Konuşma Sesi Bozuklukları (Artikülasyon Bozukluğu, Fonolojik Bozukluk)</a:t>
            </a:r>
          </a:p>
          <a:p>
            <a:pPr marL="914400" indent="-571500">
              <a:buFont typeface="Wingdings" panose="05000000000000000000" pitchFamily="2" charset="2"/>
              <a:buChar char="ü"/>
            </a:pPr>
            <a:r>
              <a:rPr lang="tr-TR" sz="4000" dirty="0">
                <a:solidFill>
                  <a:schemeClr val="bg1"/>
                </a:solidFill>
                <a:latin typeface="Times New Roman" panose="02020603050405020304" pitchFamily="18" charset="0"/>
                <a:cs typeface="Times New Roman" panose="02020603050405020304" pitchFamily="18" charset="0"/>
              </a:rPr>
              <a:t>Gecikmiş Dil ve Konuşma</a:t>
            </a:r>
          </a:p>
          <a:p>
            <a:pPr marL="914400" indent="-571500">
              <a:buFont typeface="Wingdings" panose="05000000000000000000" pitchFamily="2" charset="2"/>
              <a:buChar char="ü"/>
            </a:pPr>
            <a:r>
              <a:rPr lang="tr-TR" sz="4000" dirty="0">
                <a:solidFill>
                  <a:schemeClr val="bg1"/>
                </a:solidFill>
                <a:latin typeface="Times New Roman" panose="02020603050405020304" pitchFamily="18" charset="0"/>
                <a:cs typeface="Times New Roman" panose="02020603050405020304" pitchFamily="18" charset="0"/>
              </a:rPr>
              <a:t>Genetik Sendromlara Bağlı Dil ve Konuşma Gerilikleri</a:t>
            </a:r>
          </a:p>
          <a:p>
            <a:pPr marL="914400" indent="-571500">
              <a:buFont typeface="Wingdings" panose="05000000000000000000" pitchFamily="2" charset="2"/>
              <a:buChar char="ü"/>
            </a:pPr>
            <a:r>
              <a:rPr lang="tr-TR" sz="4000" dirty="0">
                <a:solidFill>
                  <a:schemeClr val="bg1"/>
                </a:solidFill>
                <a:latin typeface="Times New Roman" panose="02020603050405020304" pitchFamily="18" charset="0"/>
                <a:cs typeface="Times New Roman" panose="02020603050405020304" pitchFamily="18" charset="0"/>
              </a:rPr>
              <a:t>Yaygın Gelişimsel Bozukluğa (Otizm) Bağlı Dil ve Konuşma Gerilikleri</a:t>
            </a:r>
          </a:p>
          <a:p>
            <a:pPr marL="914400" indent="-571500">
              <a:buFont typeface="Wingdings" panose="05000000000000000000" pitchFamily="2" charset="2"/>
              <a:buChar char="ü"/>
            </a:pPr>
            <a:r>
              <a:rPr lang="tr-TR" sz="4000" dirty="0">
                <a:solidFill>
                  <a:schemeClr val="bg1"/>
                </a:solidFill>
                <a:latin typeface="Times New Roman" panose="02020603050405020304" pitchFamily="18" charset="0"/>
                <a:cs typeface="Times New Roman" panose="02020603050405020304" pitchFamily="18" charset="0"/>
              </a:rPr>
              <a:t>Serebral </a:t>
            </a:r>
            <a:r>
              <a:rPr lang="tr-TR" sz="4000" dirty="0" err="1">
                <a:solidFill>
                  <a:schemeClr val="bg1"/>
                </a:solidFill>
                <a:latin typeface="Times New Roman" panose="02020603050405020304" pitchFamily="18" charset="0"/>
                <a:cs typeface="Times New Roman" panose="02020603050405020304" pitchFamily="18" charset="0"/>
              </a:rPr>
              <a:t>Palsi’ye</a:t>
            </a:r>
            <a:r>
              <a:rPr lang="tr-TR" sz="4000" dirty="0">
                <a:solidFill>
                  <a:schemeClr val="bg1"/>
                </a:solidFill>
                <a:latin typeface="Times New Roman" panose="02020603050405020304" pitchFamily="18" charset="0"/>
                <a:cs typeface="Times New Roman" panose="02020603050405020304" pitchFamily="18" charset="0"/>
              </a:rPr>
              <a:t> Bağlı Dil ve Konuşma Gerilikleri</a:t>
            </a:r>
          </a:p>
          <a:p>
            <a:pPr marL="914400" indent="-571500">
              <a:buFont typeface="Wingdings" panose="05000000000000000000" pitchFamily="2" charset="2"/>
              <a:buChar char="ü"/>
            </a:pPr>
            <a:r>
              <a:rPr lang="tr-TR" sz="4000" dirty="0">
                <a:solidFill>
                  <a:schemeClr val="bg1"/>
                </a:solidFill>
                <a:latin typeface="Times New Roman" panose="02020603050405020304" pitchFamily="18" charset="0"/>
                <a:cs typeface="Times New Roman" panose="02020603050405020304" pitchFamily="18" charset="0"/>
              </a:rPr>
              <a:t>Dudak Damak Yarığı Olanlarda Dil ve Konuşma Terapisi</a:t>
            </a:r>
          </a:p>
          <a:p>
            <a:pPr marL="914400" indent="-571500">
              <a:buFont typeface="Wingdings" panose="05000000000000000000" pitchFamily="2" charset="2"/>
              <a:buChar char="ü"/>
            </a:pPr>
            <a:r>
              <a:rPr lang="tr-TR" sz="4000" dirty="0">
                <a:solidFill>
                  <a:schemeClr val="bg1"/>
                </a:solidFill>
                <a:latin typeface="Times New Roman" panose="02020603050405020304" pitchFamily="18" charset="0"/>
                <a:cs typeface="Times New Roman" panose="02020603050405020304" pitchFamily="18" charset="0"/>
              </a:rPr>
              <a:t>İşitme Engelli Bireyler İçin Dil ve Konuşma Terapisi</a:t>
            </a:r>
          </a:p>
          <a:p>
            <a:pPr marL="914400" indent="-571500">
              <a:buFont typeface="Wingdings" panose="05000000000000000000" pitchFamily="2" charset="2"/>
              <a:buChar char="ü"/>
            </a:pPr>
            <a:r>
              <a:rPr lang="tr-TR" sz="4000" dirty="0">
                <a:solidFill>
                  <a:schemeClr val="bg1"/>
                </a:solidFill>
                <a:latin typeface="Times New Roman" panose="02020603050405020304" pitchFamily="18" charset="0"/>
                <a:cs typeface="Times New Roman" panose="02020603050405020304" pitchFamily="18" charset="0"/>
              </a:rPr>
              <a:t>Ses Terapisi</a:t>
            </a:r>
          </a:p>
          <a:p>
            <a:pPr marL="914400" indent="-571500">
              <a:buFont typeface="Wingdings" panose="05000000000000000000" pitchFamily="2" charset="2"/>
              <a:buChar char="ü"/>
            </a:pPr>
            <a:r>
              <a:rPr lang="tr-TR" sz="4000" dirty="0">
                <a:solidFill>
                  <a:schemeClr val="bg1"/>
                </a:solidFill>
                <a:latin typeface="Times New Roman" panose="02020603050405020304" pitchFamily="18" charset="0"/>
                <a:cs typeface="Times New Roman" panose="02020603050405020304" pitchFamily="18" charset="0"/>
              </a:rPr>
              <a:t>Afazi, Apraksi, </a:t>
            </a:r>
            <a:r>
              <a:rPr lang="tr-TR" sz="4000" dirty="0" err="1">
                <a:solidFill>
                  <a:schemeClr val="bg1"/>
                </a:solidFill>
                <a:latin typeface="Times New Roman" panose="02020603050405020304" pitchFamily="18" charset="0"/>
                <a:cs typeface="Times New Roman" panose="02020603050405020304" pitchFamily="18" charset="0"/>
              </a:rPr>
              <a:t>Dizartri’de</a:t>
            </a:r>
            <a:r>
              <a:rPr lang="tr-TR" sz="4000" dirty="0">
                <a:solidFill>
                  <a:schemeClr val="bg1"/>
                </a:solidFill>
                <a:latin typeface="Times New Roman" panose="02020603050405020304" pitchFamily="18" charset="0"/>
                <a:cs typeface="Times New Roman" panose="02020603050405020304" pitchFamily="18" charset="0"/>
              </a:rPr>
              <a:t> Dil ve Konuşma Terapisi</a:t>
            </a:r>
          </a:p>
          <a:p>
            <a:pPr marL="914400" indent="-571500">
              <a:buFont typeface="Wingdings" panose="05000000000000000000" pitchFamily="2" charset="2"/>
              <a:buChar char="ü"/>
            </a:pPr>
            <a:r>
              <a:rPr lang="tr-TR" sz="4000" dirty="0">
                <a:solidFill>
                  <a:schemeClr val="bg1"/>
                </a:solidFill>
                <a:latin typeface="Times New Roman" panose="02020603050405020304" pitchFamily="18" charset="0"/>
                <a:cs typeface="Times New Roman" panose="02020603050405020304" pitchFamily="18" charset="0"/>
              </a:rPr>
              <a:t>Beyin Hasarı, Felç </a:t>
            </a:r>
            <a:r>
              <a:rPr lang="tr-TR" sz="4000" dirty="0" err="1">
                <a:solidFill>
                  <a:schemeClr val="bg1"/>
                </a:solidFill>
                <a:latin typeface="Times New Roman" panose="02020603050405020304" pitchFamily="18" charset="0"/>
                <a:cs typeface="Times New Roman" panose="02020603050405020304" pitchFamily="18" charset="0"/>
              </a:rPr>
              <a:t>vb</a:t>
            </a:r>
            <a:r>
              <a:rPr lang="tr-TR" sz="4000" dirty="0">
                <a:solidFill>
                  <a:schemeClr val="bg1"/>
                </a:solidFill>
                <a:latin typeface="Times New Roman" panose="02020603050405020304" pitchFamily="18" charset="0"/>
                <a:cs typeface="Times New Roman" panose="02020603050405020304" pitchFamily="18" charset="0"/>
              </a:rPr>
              <a:t> Durumlar Sonrasında Dil ve Konuşma Güçlüklerine Müdahale</a:t>
            </a:r>
          </a:p>
          <a:p>
            <a:pPr marL="914400" indent="-571500">
              <a:buFont typeface="Wingdings" panose="05000000000000000000" pitchFamily="2" charset="2"/>
              <a:buChar char="ü"/>
            </a:pPr>
            <a:r>
              <a:rPr lang="tr-TR" sz="4000" dirty="0">
                <a:solidFill>
                  <a:schemeClr val="bg1"/>
                </a:solidFill>
                <a:latin typeface="Times New Roman" panose="02020603050405020304" pitchFamily="18" charset="0"/>
                <a:cs typeface="Times New Roman" panose="02020603050405020304" pitchFamily="18" charset="0"/>
              </a:rPr>
              <a:t>Yutma Bozuklukları</a:t>
            </a:r>
          </a:p>
        </p:txBody>
      </p:sp>
      <p:sp>
        <p:nvSpPr>
          <p:cNvPr id="15" name="Metin kutusu 14">
            <a:extLst>
              <a:ext uri="{FF2B5EF4-FFF2-40B4-BE49-F238E27FC236}">
                <a16:creationId xmlns:a16="http://schemas.microsoft.com/office/drawing/2014/main" id="{ACB7922B-5E8D-4009-AFE5-8AA50B69CC73}"/>
              </a:ext>
            </a:extLst>
          </p:cNvPr>
          <p:cNvSpPr txBox="1"/>
          <p:nvPr/>
        </p:nvSpPr>
        <p:spPr>
          <a:xfrm>
            <a:off x="542928" y="23118929"/>
            <a:ext cx="10429872" cy="4869418"/>
          </a:xfrm>
          <a:prstGeom prst="roundRect">
            <a:avLst/>
          </a:prstGeom>
          <a:solidFill>
            <a:srgbClr val="E2C8C8"/>
          </a:solidFill>
          <a:ln w="76200">
            <a:solidFill>
              <a:srgbClr val="780023"/>
            </a:solidFill>
          </a:ln>
        </p:spPr>
        <p:txBody>
          <a:bodyPr wrap="square" rtlCol="0">
            <a:spAutoFit/>
          </a:bodyPr>
          <a:lstStyle/>
          <a:p>
            <a:r>
              <a:rPr lang="en-US" sz="4000" b="1" dirty="0" err="1">
                <a:latin typeface="Times New Roman" panose="02020603050405020304" pitchFamily="18" charset="0"/>
                <a:cs typeface="Times New Roman" panose="02020603050405020304" pitchFamily="18" charset="0"/>
              </a:rPr>
              <a:t>Dil</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ve</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Konuşma</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Terapisi</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Bölümünün</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Çalışma</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Alanları</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Nelerdir</a:t>
            </a:r>
            <a:r>
              <a:rPr lang="en-US" sz="4000" b="1" dirty="0">
                <a:latin typeface="Times New Roman" panose="02020603050405020304" pitchFamily="18" charset="0"/>
                <a:cs typeface="Times New Roman" panose="02020603050405020304" pitchFamily="18" charset="0"/>
              </a:rPr>
              <a:t>?</a:t>
            </a:r>
            <a:endParaRPr lang="tr-TR" sz="4000" b="1" dirty="0">
              <a:latin typeface="Times New Roman" panose="02020603050405020304" pitchFamily="18" charset="0"/>
              <a:cs typeface="Times New Roman" panose="02020603050405020304" pitchFamily="18" charset="0"/>
            </a:endParaRPr>
          </a:p>
          <a:p>
            <a:pPr marL="571500" indent="-571500">
              <a:buFont typeface="Wingdings" panose="05000000000000000000" pitchFamily="2" charset="2"/>
              <a:buChar char="q"/>
            </a:pPr>
            <a:r>
              <a:rPr lang="tr-TR" sz="4000" dirty="0">
                <a:latin typeface="Times New Roman" panose="02020603050405020304" pitchFamily="18" charset="0"/>
                <a:cs typeface="Times New Roman" panose="02020603050405020304" pitchFamily="18" charset="0"/>
              </a:rPr>
              <a:t>Özel Klinikler</a:t>
            </a:r>
          </a:p>
          <a:p>
            <a:pPr marL="571500" indent="-571500">
              <a:buFont typeface="Wingdings" panose="05000000000000000000" pitchFamily="2" charset="2"/>
              <a:buChar char="q"/>
            </a:pPr>
            <a:r>
              <a:rPr lang="tr-TR" sz="4000" dirty="0" err="1">
                <a:latin typeface="Times New Roman" panose="02020603050405020304" pitchFamily="18" charset="0"/>
                <a:cs typeface="Times New Roman" panose="02020603050405020304" pitchFamily="18" charset="0"/>
              </a:rPr>
              <a:t>Hastahaneler</a:t>
            </a:r>
            <a:endParaRPr lang="tr-TR" sz="4000" dirty="0">
              <a:latin typeface="Times New Roman" panose="02020603050405020304" pitchFamily="18" charset="0"/>
              <a:cs typeface="Times New Roman" panose="02020603050405020304" pitchFamily="18" charset="0"/>
            </a:endParaRPr>
          </a:p>
          <a:p>
            <a:pPr marL="571500" indent="-571500">
              <a:buFont typeface="Wingdings" panose="05000000000000000000" pitchFamily="2" charset="2"/>
              <a:buChar char="q"/>
            </a:pPr>
            <a:r>
              <a:rPr lang="tr-TR" sz="4000" dirty="0">
                <a:latin typeface="Times New Roman" panose="02020603050405020304" pitchFamily="18" charset="0"/>
                <a:cs typeface="Times New Roman" panose="02020603050405020304" pitchFamily="18" charset="0"/>
              </a:rPr>
              <a:t>Rehabilitasyon Merkezleri</a:t>
            </a:r>
          </a:p>
          <a:p>
            <a:pPr marL="571500" indent="-571500">
              <a:buFont typeface="Wingdings" panose="05000000000000000000" pitchFamily="2" charset="2"/>
              <a:buChar char="q"/>
            </a:pPr>
            <a:r>
              <a:rPr lang="tr-TR" sz="4000" dirty="0">
                <a:latin typeface="Times New Roman" panose="02020603050405020304" pitchFamily="18" charset="0"/>
                <a:cs typeface="Times New Roman" panose="02020603050405020304" pitchFamily="18" charset="0"/>
              </a:rPr>
              <a:t>Okul</a:t>
            </a:r>
          </a:p>
          <a:p>
            <a:r>
              <a:rPr lang="tr-TR" sz="4000" dirty="0">
                <a:latin typeface="Times New Roman" panose="02020603050405020304" pitchFamily="18" charset="0"/>
                <a:cs typeface="Times New Roman" panose="02020603050405020304" pitchFamily="18" charset="0"/>
              </a:rPr>
              <a:t>Ve bunun gibi sağlık birimlerinde çalışırlar.</a:t>
            </a:r>
            <a:r>
              <a:rPr lang="en-US" sz="4000" b="1" dirty="0">
                <a:latin typeface="Times New Roman" panose="02020603050405020304" pitchFamily="18" charset="0"/>
                <a:cs typeface="Times New Roman" panose="02020603050405020304" pitchFamily="18" charset="0"/>
              </a:rPr>
              <a:t>  </a:t>
            </a:r>
            <a:endParaRPr lang="tr-TR" sz="4000" b="1" dirty="0">
              <a:latin typeface="Times New Roman" panose="02020603050405020304" pitchFamily="18" charset="0"/>
              <a:cs typeface="Times New Roman" panose="02020603050405020304" pitchFamily="18" charset="0"/>
            </a:endParaRPr>
          </a:p>
        </p:txBody>
      </p:sp>
      <p:sp>
        <p:nvSpPr>
          <p:cNvPr id="16" name="Metin kutusu 15">
            <a:extLst>
              <a:ext uri="{FF2B5EF4-FFF2-40B4-BE49-F238E27FC236}">
                <a16:creationId xmlns:a16="http://schemas.microsoft.com/office/drawing/2014/main" id="{F783DF6A-EFC4-452F-83A1-015D46EF6169}"/>
              </a:ext>
            </a:extLst>
          </p:cNvPr>
          <p:cNvSpPr txBox="1"/>
          <p:nvPr/>
        </p:nvSpPr>
        <p:spPr>
          <a:xfrm>
            <a:off x="339301" y="28236130"/>
            <a:ext cx="24481509" cy="6912531"/>
          </a:xfrm>
          <a:prstGeom prst="roundRect">
            <a:avLst/>
          </a:prstGeom>
          <a:solidFill>
            <a:srgbClr val="E2C8C8"/>
          </a:solidFill>
          <a:ln w="76200">
            <a:solidFill>
              <a:srgbClr val="780023"/>
            </a:solidFill>
          </a:ln>
        </p:spPr>
        <p:txBody>
          <a:bodyPr wrap="square" rtlCol="0">
            <a:spAutoFit/>
          </a:bodyPr>
          <a:lstStyle/>
          <a:p>
            <a:r>
              <a:rPr lang="en-US" sz="4000" b="1" dirty="0">
                <a:latin typeface="Times New Roman" panose="02020603050405020304" pitchFamily="18" charset="0"/>
                <a:cs typeface="Times New Roman" panose="02020603050405020304" pitchFamily="18" charset="0"/>
              </a:rPr>
              <a:t>DİL VE KONUŞMA TERAPİSTİ (DKT) NE YAPAR?</a:t>
            </a:r>
            <a:endParaRPr lang="en-US" sz="4000" dirty="0">
              <a:latin typeface="Times New Roman" panose="02020603050405020304" pitchFamily="18" charset="0"/>
              <a:cs typeface="Times New Roman" panose="02020603050405020304" pitchFamily="18" charset="0"/>
            </a:endParaRPr>
          </a:p>
          <a:p>
            <a:r>
              <a:rPr lang="en-US" sz="4000" dirty="0" err="1">
                <a:latin typeface="Times New Roman" panose="02020603050405020304" pitchFamily="18" charset="0"/>
                <a:cs typeface="Times New Roman" panose="02020603050405020304" pitchFamily="18" charset="0"/>
              </a:rPr>
              <a:t>Dil</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konuşma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terapisti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ortak</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noktası</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dil</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konuşma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iletişim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olan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alanlarda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terapiye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gelen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kişinin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yaşı</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beraberinde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getirdiği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tanıya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göre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bireysel</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terapi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programı</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hazırlar</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uygular</a:t>
            </a:r>
            <a:r>
              <a:rPr lang="en-US" sz="4000" dirty="0">
                <a:latin typeface="Times New Roman" panose="02020603050405020304" pitchFamily="18" charset="0"/>
                <a:cs typeface="Times New Roman" panose="02020603050405020304" pitchFamily="18" charset="0"/>
              </a:rPr>
              <a:t>.</a:t>
            </a:r>
          </a:p>
          <a:p>
            <a:r>
              <a:rPr lang="en-US" sz="4000" dirty="0" err="1">
                <a:latin typeface="Times New Roman" panose="02020603050405020304" pitchFamily="18" charset="0"/>
                <a:cs typeface="Times New Roman" panose="02020603050405020304" pitchFamily="18" charset="0"/>
              </a:rPr>
              <a:t>Terapi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programı</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eğer</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çocuklar</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içinse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oyuncaklar</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kitaplar</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resimli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kartlar</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kimi</a:t>
            </a:r>
            <a:r>
              <a:rPr lang="en-US" sz="4000" dirty="0">
                <a:latin typeface="Times New Roman" panose="02020603050405020304" pitchFamily="18" charset="0"/>
                <a:cs typeface="Times New Roman" panose="02020603050405020304" pitchFamily="18" charset="0"/>
              </a:rPr>
              <a:t> zaman </a:t>
            </a:r>
            <a:r>
              <a:rPr lang="en-US" sz="4000" dirty="0" err="1">
                <a:latin typeface="Times New Roman" panose="02020603050405020304" pitchFamily="18" charset="0"/>
                <a:cs typeface="Times New Roman" panose="02020603050405020304" pitchFamily="18" charset="0"/>
              </a:rPr>
              <a:t>ise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alternatif</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destekleyici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araçlar</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kullanırlar</a:t>
            </a:r>
            <a:r>
              <a:rPr lang="en-US" sz="4000" dirty="0">
                <a:latin typeface="Times New Roman" panose="02020603050405020304" pitchFamily="18" charset="0"/>
                <a:cs typeface="Times New Roman" panose="02020603050405020304" pitchFamily="18" charset="0"/>
              </a:rPr>
              <a:t>.</a:t>
            </a:r>
          </a:p>
          <a:p>
            <a:r>
              <a:rPr lang="en-US" sz="4000" dirty="0" err="1">
                <a:latin typeface="Times New Roman" panose="02020603050405020304" pitchFamily="18" charset="0"/>
                <a:cs typeface="Times New Roman" panose="02020603050405020304" pitchFamily="18" charset="0"/>
              </a:rPr>
              <a:t>Terapi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programına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alınan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kişi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yetişkinse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yaşa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tanı</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kriterlerine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göre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bireysel</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terapi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programı</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hazırlanır</a:t>
            </a:r>
            <a:r>
              <a:rPr lang="en-US" sz="4000" dirty="0">
                <a:latin typeface="Times New Roman" panose="02020603050405020304" pitchFamily="18" charset="0"/>
                <a:cs typeface="Times New Roman" panose="02020603050405020304" pitchFamily="18" charset="0"/>
              </a:rPr>
              <a:t>.</a:t>
            </a:r>
          </a:p>
          <a:p>
            <a:r>
              <a:rPr lang="en-US" sz="4000" dirty="0" err="1">
                <a:latin typeface="Times New Roman" panose="02020603050405020304" pitchFamily="18" charset="0"/>
                <a:cs typeface="Times New Roman" panose="02020603050405020304" pitchFamily="18" charset="0"/>
              </a:rPr>
              <a:t>Dil</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ve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konuşma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terapisti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diğer</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uzmanlık</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alanlarından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kişilerle</a:t>
            </a:r>
            <a:r>
              <a:rPr lang="en-US" sz="4000"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takım</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çalışması</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yaptığında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daha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iyi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sonuçlar</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ortaya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çıkar</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İş</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birliği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yapacak</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olan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en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önemli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grup</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terapiye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gelen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çocuk</a:t>
            </a:r>
            <a:r>
              <a:rPr lang="en-US" sz="4000" dirty="0">
                <a:latin typeface="Times New Roman" panose="02020603050405020304" pitchFamily="18" charset="0"/>
                <a:cs typeface="Times New Roman" panose="02020603050405020304" pitchFamily="18" charset="0"/>
              </a:rPr>
              <a:t>/</a:t>
            </a:r>
            <a:r>
              <a:rPr lang="en-US" sz="4000" dirty="0" err="1">
                <a:latin typeface="Times New Roman" panose="02020603050405020304" pitchFamily="18" charset="0"/>
                <a:cs typeface="Times New Roman" panose="02020603050405020304" pitchFamily="18" charset="0"/>
              </a:rPr>
              <a:t>kişinin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ailesidir</a:t>
            </a:r>
            <a:r>
              <a:rPr lang="en-US" sz="4000" dirty="0">
                <a:latin typeface="Times New Roman" panose="02020603050405020304" pitchFamily="18" charset="0"/>
                <a:cs typeface="Times New Roman" panose="02020603050405020304" pitchFamily="18" charset="0"/>
              </a:rPr>
              <a:t>. Bunun </a:t>
            </a:r>
            <a:r>
              <a:rPr lang="en-US" sz="4000" dirty="0" err="1">
                <a:latin typeface="Times New Roman" panose="02020603050405020304" pitchFamily="18" charset="0"/>
                <a:cs typeface="Times New Roman" panose="02020603050405020304" pitchFamily="18" charset="0"/>
              </a:rPr>
              <a:t>dışında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çocuk</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nöroloğu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çocuk</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psikiyatrı</a:t>
            </a:r>
            <a:r>
              <a:rPr lang="en-US" sz="4000" dirty="0">
                <a:latin typeface="Times New Roman" panose="02020603050405020304" pitchFamily="18" charset="0"/>
                <a:cs typeface="Times New Roman" panose="02020603050405020304" pitchFamily="18" charset="0"/>
              </a:rPr>
              <a:t>, KBB </a:t>
            </a:r>
            <a:r>
              <a:rPr lang="en-US" sz="4000" dirty="0" err="1">
                <a:latin typeface="Times New Roman" panose="02020603050405020304" pitchFamily="18" charset="0"/>
                <a:cs typeface="Times New Roman" panose="02020603050405020304" pitchFamily="18" charset="0"/>
              </a:rPr>
              <a:t>hekimleri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özel</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eğitim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uzmanları</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sınıf</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öğretmeni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okulda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bulunan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psikolojik</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danışman</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fizik</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tedavi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uzmanları</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ile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iletişim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halinde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olması</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terapi</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sürecine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olumlu</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yansıyacaktır</a:t>
            </a:r>
            <a:r>
              <a:rPr lang="en-US" sz="4000" dirty="0">
                <a:latin typeface="Times New Roman" panose="02020603050405020304" pitchFamily="18" charset="0"/>
                <a:cs typeface="Times New Roman" panose="02020603050405020304" pitchFamily="18" charset="0"/>
              </a:rPr>
              <a:t>.</a:t>
            </a:r>
          </a:p>
        </p:txBody>
      </p:sp>
      <p:sp>
        <p:nvSpPr>
          <p:cNvPr id="17" name="Metin kutusu 16">
            <a:extLst>
              <a:ext uri="{FF2B5EF4-FFF2-40B4-BE49-F238E27FC236}">
                <a16:creationId xmlns:a16="http://schemas.microsoft.com/office/drawing/2014/main" id="{D0CD2F8A-B865-4BE8-88A9-EF2413D332E4}"/>
              </a:ext>
            </a:extLst>
          </p:cNvPr>
          <p:cNvSpPr txBox="1"/>
          <p:nvPr/>
        </p:nvSpPr>
        <p:spPr>
          <a:xfrm>
            <a:off x="542928" y="8134942"/>
            <a:ext cx="10436224" cy="6231493"/>
          </a:xfrm>
          <a:prstGeom prst="roundRect">
            <a:avLst/>
          </a:prstGeom>
          <a:solidFill>
            <a:srgbClr val="E2C8C8"/>
          </a:solidFill>
          <a:ln w="76200">
            <a:solidFill>
              <a:srgbClr val="780023"/>
            </a:solidFill>
          </a:ln>
        </p:spPr>
        <p:txBody>
          <a:bodyPr wrap="square" rtlCol="0">
            <a:spAutoFit/>
          </a:bodyPr>
          <a:lstStyle/>
          <a:p>
            <a:r>
              <a:rPr lang="tr-TR" sz="4000" b="1" dirty="0">
                <a:latin typeface="Times New Roman" panose="02020603050405020304" pitchFamily="18" charset="0"/>
                <a:cs typeface="Times New Roman" panose="02020603050405020304" pitchFamily="18" charset="0"/>
              </a:rPr>
              <a:t>Dil ve Konuşma Terapisti Olmak İçin Hangi Eğitimleri Almak Gerekir?</a:t>
            </a:r>
          </a:p>
          <a:p>
            <a:r>
              <a:rPr lang="tr-TR" sz="4000" dirty="0">
                <a:latin typeface="Times New Roman" panose="02020603050405020304" pitchFamily="18" charset="0"/>
                <a:cs typeface="Times New Roman" panose="02020603050405020304" pitchFamily="18" charset="0"/>
              </a:rPr>
              <a:t>Dil ve konuşma terapisti olmak isteyen kişilerin, üniversitelerin dört yıllık eğitim veren Dil ve Konuşma Terapisi bölümünden lisans derecesi ile mezun olmaları gerekmektedir. Aynı zamanda üniversitelerin Dil ve Konuşma Terapisi yüksek lisans programları bulunmaktadır.</a:t>
            </a:r>
          </a:p>
        </p:txBody>
      </p:sp>
      <p:pic>
        <p:nvPicPr>
          <p:cNvPr id="3" name="Resim 2"/>
          <p:cNvPicPr>
            <a:picLocks noChangeAspect="1"/>
          </p:cNvPicPr>
          <p:nvPr/>
        </p:nvPicPr>
        <p:blipFill rotWithShape="1">
          <a:blip r:embed="rId4">
            <a:extLst>
              <a:ext uri="{28A0092B-C50C-407E-A947-70E740481C1C}">
                <a14:useLocalDpi xmlns:a14="http://schemas.microsoft.com/office/drawing/2010/main" val="0"/>
              </a:ext>
            </a:extLst>
          </a:blip>
          <a:srcRect l="9157" r="13035"/>
          <a:stretch/>
        </p:blipFill>
        <p:spPr>
          <a:xfrm>
            <a:off x="542928" y="14689786"/>
            <a:ext cx="10220312" cy="7833330"/>
          </a:xfrm>
          <a:prstGeom prst="rect">
            <a:avLst/>
          </a:prstGeom>
        </p:spPr>
      </p:pic>
      <p:pic>
        <p:nvPicPr>
          <p:cNvPr id="4" name="Resim 3"/>
          <p:cNvPicPr>
            <a:picLocks noChangeAspect="1"/>
          </p:cNvPicPr>
          <p:nvPr/>
        </p:nvPicPr>
        <p:blipFill rotWithShape="1">
          <a:blip r:embed="rId5">
            <a:extLst>
              <a:ext uri="{28A0092B-C50C-407E-A947-70E740481C1C}">
                <a14:useLocalDpi xmlns:a14="http://schemas.microsoft.com/office/drawing/2010/main" val="0"/>
              </a:ext>
            </a:extLst>
          </a:blip>
          <a:srcRect t="22490"/>
          <a:stretch/>
        </p:blipFill>
        <p:spPr>
          <a:xfrm>
            <a:off x="13282865" y="22798341"/>
            <a:ext cx="9971000" cy="5191663"/>
          </a:xfrm>
          <a:prstGeom prst="rect">
            <a:avLst/>
          </a:prstGeom>
        </p:spPr>
      </p:pic>
    </p:spTree>
    <p:extLst>
      <p:ext uri="{BB962C8B-B14F-4D97-AF65-F5344CB8AC3E}">
        <p14:creationId xmlns:p14="http://schemas.microsoft.com/office/powerpoint/2010/main" val="255324313"/>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263</Words>
  <Application>Microsoft Office PowerPoint</Application>
  <PresentationFormat>Özel</PresentationFormat>
  <Paragraphs>29</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Office Teması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Mürüde Gingi</dc:creator>
  <cp:lastModifiedBy>Mürüde Gingi</cp:lastModifiedBy>
  <cp:revision>17</cp:revision>
  <dcterms:created xsi:type="dcterms:W3CDTF">2020-05-19T21:31:07Z</dcterms:created>
  <dcterms:modified xsi:type="dcterms:W3CDTF">2020-06-11T19:46:51Z</dcterms:modified>
</cp:coreProperties>
</file>